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416" r:id="rId2"/>
    <p:sldId id="1716" r:id="rId3"/>
    <p:sldId id="1717" r:id="rId4"/>
    <p:sldId id="1667" r:id="rId5"/>
    <p:sldId id="450" r:id="rId6"/>
    <p:sldId id="451" r:id="rId7"/>
    <p:sldId id="452" r:id="rId8"/>
    <p:sldId id="454" r:id="rId9"/>
    <p:sldId id="465" r:id="rId10"/>
    <p:sldId id="453" r:id="rId11"/>
    <p:sldId id="538" r:id="rId12"/>
    <p:sldId id="1651" r:id="rId13"/>
    <p:sldId id="1668" r:id="rId14"/>
    <p:sldId id="1663" r:id="rId15"/>
    <p:sldId id="1707" r:id="rId16"/>
    <p:sldId id="426" r:id="rId17"/>
    <p:sldId id="1669" r:id="rId18"/>
    <p:sldId id="1705" r:id="rId19"/>
    <p:sldId id="1650" r:id="rId20"/>
    <p:sldId id="439" r:id="rId21"/>
    <p:sldId id="526" r:id="rId22"/>
    <p:sldId id="1645" r:id="rId23"/>
    <p:sldId id="1653" r:id="rId24"/>
    <p:sldId id="1654" r:id="rId25"/>
    <p:sldId id="1655" r:id="rId26"/>
    <p:sldId id="1656" r:id="rId27"/>
    <p:sldId id="1657" r:id="rId28"/>
    <p:sldId id="1658" r:id="rId29"/>
    <p:sldId id="1659" r:id="rId30"/>
    <p:sldId id="1674" r:id="rId31"/>
    <p:sldId id="1690" r:id="rId32"/>
    <p:sldId id="1672" r:id="rId33"/>
    <p:sldId id="1675" r:id="rId34"/>
    <p:sldId id="462" r:id="rId35"/>
    <p:sldId id="445" r:id="rId36"/>
    <p:sldId id="449" r:id="rId37"/>
    <p:sldId id="1693" r:id="rId38"/>
    <p:sldId id="1694" r:id="rId39"/>
    <p:sldId id="1695" r:id="rId40"/>
    <p:sldId id="1689" r:id="rId41"/>
    <p:sldId id="1676" r:id="rId42"/>
    <p:sldId id="1706" r:id="rId43"/>
    <p:sldId id="414" r:id="rId44"/>
    <p:sldId id="1711" r:id="rId45"/>
    <p:sldId id="1712" r:id="rId46"/>
    <p:sldId id="1713" r:id="rId47"/>
    <p:sldId id="1721" r:id="rId48"/>
    <p:sldId id="1679" r:id="rId49"/>
    <p:sldId id="1680" r:id="rId50"/>
    <p:sldId id="432" r:id="rId51"/>
    <p:sldId id="441" r:id="rId52"/>
    <p:sldId id="442" r:id="rId53"/>
    <p:sldId id="443" r:id="rId54"/>
    <p:sldId id="1718" r:id="rId55"/>
    <p:sldId id="434" r:id="rId56"/>
    <p:sldId id="1708" r:id="rId57"/>
    <p:sldId id="1709" r:id="rId58"/>
    <p:sldId id="1720" r:id="rId59"/>
    <p:sldId id="1722" r:id="rId60"/>
    <p:sldId id="1710" r:id="rId61"/>
    <p:sldId id="1683" r:id="rId62"/>
    <p:sldId id="403" r:id="rId63"/>
    <p:sldId id="535" r:id="rId64"/>
    <p:sldId id="1665" r:id="rId65"/>
    <p:sldId id="407" r:id="rId66"/>
    <p:sldId id="1661" r:id="rId67"/>
    <p:sldId id="1701" r:id="rId68"/>
    <p:sldId id="406" r:id="rId69"/>
    <p:sldId id="1714" r:id="rId70"/>
    <p:sldId id="395" r:id="rId71"/>
    <p:sldId id="540" r:id="rId72"/>
    <p:sldId id="1715" r:id="rId73"/>
    <p:sldId id="398" r:id="rId74"/>
    <p:sldId id="545" r:id="rId75"/>
    <p:sldId id="525" r:id="rId76"/>
    <p:sldId id="257" r:id="rId77"/>
    <p:sldId id="541" r:id="rId78"/>
    <p:sldId id="544" r:id="rId79"/>
    <p:sldId id="259" r:id="rId80"/>
    <p:sldId id="1692" r:id="rId81"/>
    <p:sldId id="430" r:id="rId8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5BB96-4ECF-DB41-BF9A-5E26DCF31965}">
          <p14:sldIdLst>
            <p14:sldId id="416"/>
            <p14:sldId id="1716"/>
            <p14:sldId id="1717"/>
            <p14:sldId id="1667"/>
            <p14:sldId id="450"/>
            <p14:sldId id="451"/>
            <p14:sldId id="452"/>
            <p14:sldId id="454"/>
            <p14:sldId id="465"/>
            <p14:sldId id="453"/>
            <p14:sldId id="538"/>
            <p14:sldId id="1651"/>
            <p14:sldId id="1668"/>
            <p14:sldId id="1663"/>
            <p14:sldId id="1707"/>
            <p14:sldId id="426"/>
            <p14:sldId id="1669"/>
            <p14:sldId id="1705"/>
            <p14:sldId id="1650"/>
            <p14:sldId id="439"/>
            <p14:sldId id="526"/>
            <p14:sldId id="1645"/>
            <p14:sldId id="1653"/>
            <p14:sldId id="1654"/>
            <p14:sldId id="1655"/>
            <p14:sldId id="1656"/>
            <p14:sldId id="1657"/>
            <p14:sldId id="1658"/>
            <p14:sldId id="1659"/>
            <p14:sldId id="1674"/>
            <p14:sldId id="1690"/>
            <p14:sldId id="1672"/>
            <p14:sldId id="1675"/>
            <p14:sldId id="462"/>
            <p14:sldId id="445"/>
            <p14:sldId id="449"/>
            <p14:sldId id="1693"/>
            <p14:sldId id="1694"/>
            <p14:sldId id="1695"/>
            <p14:sldId id="1689"/>
            <p14:sldId id="1676"/>
            <p14:sldId id="1706"/>
            <p14:sldId id="414"/>
            <p14:sldId id="1711"/>
            <p14:sldId id="1712"/>
            <p14:sldId id="1713"/>
            <p14:sldId id="1721"/>
            <p14:sldId id="1679"/>
            <p14:sldId id="1680"/>
            <p14:sldId id="432"/>
            <p14:sldId id="441"/>
            <p14:sldId id="442"/>
            <p14:sldId id="443"/>
            <p14:sldId id="1718"/>
            <p14:sldId id="434"/>
            <p14:sldId id="1708"/>
            <p14:sldId id="1709"/>
            <p14:sldId id="1720"/>
            <p14:sldId id="1722"/>
            <p14:sldId id="1710"/>
            <p14:sldId id="1683"/>
            <p14:sldId id="403"/>
            <p14:sldId id="535"/>
            <p14:sldId id="1665"/>
            <p14:sldId id="407"/>
            <p14:sldId id="1661"/>
            <p14:sldId id="1701"/>
            <p14:sldId id="406"/>
            <p14:sldId id="1714"/>
            <p14:sldId id="395"/>
            <p14:sldId id="540"/>
            <p14:sldId id="1715"/>
            <p14:sldId id="398"/>
            <p14:sldId id="545"/>
            <p14:sldId id="525"/>
            <p14:sldId id="257"/>
            <p14:sldId id="541"/>
            <p14:sldId id="544"/>
            <p14:sldId id="259"/>
            <p14:sldId id="1692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arlijn van den Hoff" initials="KvdH" lastIdx="39" clrIdx="1">
    <p:extLst>
      <p:ext uri="{19B8F6BF-5375-455C-9EA6-DF929625EA0E}">
        <p15:presenceInfo xmlns:p15="http://schemas.microsoft.com/office/powerpoint/2012/main" userId="S::karlijn@pptsolutions.nl::5c737ac9-a67f-4e47-9413-1fe943df24bb" providerId="AD"/>
      </p:ext>
    </p:extLst>
  </p:cmAuthor>
  <p:cmAuthor id="3" name="Silvana Salamur" initials="SS" lastIdx="27" clrIdx="2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4" name="Tess Hoogenraad" initials="TH" lastIdx="10" clrIdx="3">
    <p:extLst>
      <p:ext uri="{19B8F6BF-5375-455C-9EA6-DF929625EA0E}">
        <p15:presenceInfo xmlns:p15="http://schemas.microsoft.com/office/powerpoint/2012/main" userId="S::Tess@pptsolutions.nl::ad89eacd-c4f1-458c-9024-2bde21ebb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B7D3"/>
    <a:srgbClr val="0066A2"/>
    <a:srgbClr val="61A4B4"/>
    <a:srgbClr val="EB7246"/>
    <a:srgbClr val="82D7C6"/>
    <a:srgbClr val="00A390"/>
    <a:srgbClr val="4E2172"/>
    <a:srgbClr val="017188"/>
    <a:srgbClr val="C3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887" autoAdjust="0"/>
    <p:restoredTop sz="94762" autoAdjust="0"/>
  </p:normalViewPr>
  <p:slideViewPr>
    <p:cSldViewPr snapToGrid="0" showGuides="1">
      <p:cViewPr varScale="1">
        <p:scale>
          <a:sx n="127" d="100"/>
          <a:sy n="127" d="100"/>
        </p:scale>
        <p:origin x="192" y="456"/>
      </p:cViewPr>
      <p:guideLst/>
    </p:cSldViewPr>
  </p:slideViewPr>
  <p:outlineViewPr>
    <p:cViewPr>
      <p:scale>
        <a:sx n="75" d="100"/>
        <a:sy n="75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07-03-2023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43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Figures show three sampling strategies with same number of samples (100)</a:t>
            </a:r>
          </a:p>
          <a:p>
            <a:r>
              <a:rPr lang="en-US" altLang="en-US"/>
              <a:t>For latin hypercube and monte carlo the red dots show the difference</a:t>
            </a:r>
          </a:p>
          <a:p>
            <a:r>
              <a:rPr lang="en-US" altLang="en-US"/>
              <a:t>Problem with full factorial is combinatory explosion. </a:t>
            </a:r>
          </a:p>
          <a:p>
            <a:r>
              <a:rPr lang="en-US" altLang="en-US"/>
              <a:t>Problem with lhs is generating it for many cases is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1365165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Slide shows a pragmatic argument for using a uniform distribution, namely exploring the behaviors a model can exhibit, no attempt is made to try and predict </a:t>
            </a:r>
          </a:p>
        </p:txBody>
      </p:sp>
    </p:spTree>
    <p:extLst>
      <p:ext uri="{BB962C8B-B14F-4D97-AF65-F5344CB8AC3E}">
        <p14:creationId xmlns:p14="http://schemas.microsoft.com/office/powerpoint/2010/main" val="623576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8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</a:t>
            </a:r>
            <a:r>
              <a:rPr lang="en-NL" dirty="0"/>
              <a:t>any talk about climate migration from the mekong</a:t>
            </a:r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NL" dirty="0"/>
              <a:t>ut real story is quite more complicated</a:t>
            </a:r>
          </a:p>
          <a:p>
            <a:pPr marL="0" indent="0">
              <a:buNone/>
            </a:pPr>
            <a:r>
              <a:rPr lang="en-GB" dirty="0"/>
              <a:t>S</a:t>
            </a:r>
            <a:r>
              <a:rPr lang="en-NL" dirty="0"/>
              <a:t>o we created a simulation model to better understand what is happening and to identify possible interventions that address inequality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4702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NL" dirty="0"/>
              <a:t>alk through the modeling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32CBF-ADEC-4FDF-8C7B-7F481CD644AB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9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8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4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73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2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Multiplicity of legitimate perspectives </a:t>
            </a:r>
          </a:p>
          <a:p>
            <a:r>
              <a:rPr lang="en-US" dirty="0"/>
              <a:t>Does </a:t>
            </a:r>
            <a:r>
              <a:rPr lang="en-US" dirty="0" err="1"/>
              <a:t>l’esprit</a:t>
            </a:r>
            <a:r>
              <a:rPr lang="en-US" dirty="0"/>
              <a:t> de </a:t>
            </a:r>
            <a:r>
              <a:rPr lang="en-US" dirty="0" err="1"/>
              <a:t>geometrie</a:t>
            </a:r>
            <a:r>
              <a:rPr lang="en-US" dirty="0"/>
              <a:t> have a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35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292929"/>
                </a:solidFill>
                <a:effectLst/>
                <a:latin typeface="source-serif-pro"/>
              </a:rPr>
              <a:t>The task of an adaptive organism is to find the difference between an existing state and a desired state and then find the correlating process that will erase the difference.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303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 err="1"/>
              <a:t>Ruimte</a:t>
            </a:r>
            <a:r>
              <a:rPr lang="en-GB" noProof="0" dirty="0"/>
              <a:t> </a:t>
            </a:r>
            <a:r>
              <a:rPr lang="en-GB" noProof="0" dirty="0" err="1"/>
              <a:t>voor</a:t>
            </a:r>
            <a:r>
              <a:rPr lang="en-GB" noProof="0" dirty="0"/>
              <a:t>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subtitel</a:t>
            </a:r>
            <a:endParaRPr lang="en-GB" noProof="0" dirty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  <a:br>
              <a:rPr lang="nl-NL" noProof="0" dirty="0"/>
            </a:br>
            <a:br>
              <a:rPr lang="nl-NL" noProof="0" dirty="0"/>
            </a:br>
            <a:r>
              <a:rPr lang="nl-NL" noProof="0" dirty="0"/>
              <a:t>Meer hulp nodig? </a:t>
            </a:r>
            <a:br>
              <a:rPr lang="nl-NL" noProof="0" dirty="0"/>
            </a:br>
            <a:r>
              <a:rPr lang="nl-NL" noProof="0" dirty="0"/>
              <a:t>Aan de zijkanten van de dia's zijn instructies </a:t>
            </a:r>
            <a:br>
              <a:rPr lang="nl-NL" noProof="0" dirty="0"/>
            </a:br>
            <a:r>
              <a:rPr lang="nl-NL" noProof="0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47630479-6717-4391-B867-B1E3959DAF5C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DC8F542B-FA1D-4B40-A75F-588E6BC0FCC9}" type="datetime1">
              <a:rPr lang="nl-NL" smtClean="0"/>
              <a:t>07-03-2023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dia’s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07-03-2023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5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37982" y="1403775"/>
            <a:ext cx="9383543" cy="4809909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</a:t>
            </a:r>
            <a:r>
              <a:rPr lang="en-GB" noProof="0" dirty="0" err="1"/>
              <a:t>spreker</a:t>
            </a:r>
            <a:r>
              <a:rPr lang="en-GB" noProof="0" dirty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de </a:t>
            </a:r>
            <a:r>
              <a:rPr lang="en-GB" noProof="0" dirty="0" err="1"/>
              <a:t>titel</a:t>
            </a:r>
            <a:r>
              <a:rPr lang="en-GB" noProof="0" dirty="0"/>
              <a:t> van de </a:t>
            </a:r>
            <a:r>
              <a:rPr lang="en-GB" noProof="0" dirty="0" err="1"/>
              <a:t>presentatie</a:t>
            </a:r>
            <a:endParaRPr lang="en-GB" noProof="0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C250FC76-F245-4F50-8DA4-5C867B44EEE1}" type="datetime1">
              <a:rPr lang="nl-NL" smtClean="0"/>
              <a:t>07-03-2023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je </a:t>
            </a:r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om </a:t>
            </a:r>
            <a:r>
              <a:rPr lang="en-US" noProof="0" dirty="0" err="1"/>
              <a:t>een</a:t>
            </a:r>
            <a:r>
              <a:rPr lang="en-US" noProof="0" dirty="0"/>
              <a:t> bullet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plaatsen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07-03-2023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54467C24-0DB5-4940-83ED-62E698931C33}" type="datetime1">
              <a:rPr lang="nl-NL" smtClean="0"/>
              <a:t>07-03-2023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07-03-2023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Plaats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je </a:t>
            </a:r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Bullets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  <p:sldLayoutId id="2147483698" r:id="rId21"/>
    <p:sldLayoutId id="2147483699" r:id="rId22"/>
    <p:sldLayoutId id="214748370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maworkbench.readthedocs.io/en/latest/" TargetMode="External"/><Relationship Id="rId2" Type="http://schemas.openxmlformats.org/officeDocument/2006/relationships/hyperlink" Target="https://github.com/quaquel/EMAworkbench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dvwatres.2019.10344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slantkering - Foto 1280x640_tcm21-196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1999"/>
            <a:ext cx="12192000" cy="6096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0"/>
            <a:ext cx="12191999" cy="2365757"/>
          </a:xfrm>
          <a:prstGeom prst="rect">
            <a:avLst/>
          </a:prstGeom>
          <a:solidFill>
            <a:srgbClr val="00A6D6"/>
          </a:solidFill>
          <a:ln w="9525" cap="flat" cmpd="sng" algn="ctr">
            <a:solidFill>
              <a:srgbClr val="00A6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45367" y="5702070"/>
            <a:ext cx="7711099" cy="10632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endParaRPr lang="en-US" sz="196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Multi-Actor Systems department</a:t>
            </a: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Technology, Policy and Management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F2C5CE-6C2F-7549-80AF-1FC4EC851EA5}"/>
              </a:ext>
            </a:extLst>
          </p:cNvPr>
          <p:cNvSpPr txBox="1">
            <a:spLocks/>
          </p:cNvSpPr>
          <p:nvPr/>
        </p:nvSpPr>
        <p:spPr bwMode="auto">
          <a:xfrm>
            <a:off x="2042161" y="449303"/>
            <a:ext cx="8575210" cy="10594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3375" kern="0" dirty="0">
                <a:solidFill>
                  <a:schemeClr val="bg1"/>
                </a:solidFill>
              </a:rPr>
              <a:t>Model-based support for Decision Making under Deep Uncertainty</a:t>
            </a:r>
            <a:endParaRPr lang="en-US" sz="3375" b="0" kern="0" dirty="0">
              <a:solidFill>
                <a:schemeClr val="bg1"/>
              </a:solidFill>
              <a:latin typeface="Arial Hebrew Light"/>
              <a:cs typeface="Arial Hebrew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740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7E6E6-3AE4-0D43-827E-D075CE32F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8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9104261" cy="43564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complexity</a:t>
            </a:r>
            <a:endParaRPr lang="en-US" sz="2400" dirty="0"/>
          </a:p>
          <a:p>
            <a:r>
              <a:rPr lang="en-US" sz="2400" dirty="0"/>
              <a:t>supplement human reasoning</a:t>
            </a:r>
          </a:p>
          <a:p>
            <a:r>
              <a:rPr lang="en-US" sz="2400" dirty="0"/>
              <a:t>sensitivity to initial conditions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uncertainty</a:t>
            </a:r>
          </a:p>
          <a:p>
            <a:r>
              <a:rPr lang="en-US" sz="2400" dirty="0"/>
              <a:t>When confronted with uncertainty, instead of making an assumption, explore the consequences of alternative assumptions systematically to</a:t>
            </a:r>
            <a:r>
              <a:rPr lang="en-US" sz="2400" dirty="0">
                <a:sym typeface="Wingdings"/>
              </a:rPr>
              <a:t> identify </a:t>
            </a:r>
            <a:r>
              <a:rPr lang="en-US" sz="2400" b="1" dirty="0">
                <a:solidFill>
                  <a:srgbClr val="00A6D6"/>
                </a:solidFill>
                <a:sym typeface="Wingdings"/>
              </a:rPr>
              <a:t>differences that make a difference</a:t>
            </a:r>
            <a:endParaRPr lang="en-US" sz="2400" b="1" dirty="0">
              <a:solidFill>
                <a:srgbClr val="00A6D6"/>
              </a:solidFill>
            </a:endParaRPr>
          </a:p>
        </p:txBody>
      </p:sp>
      <p:pic>
        <p:nvPicPr>
          <p:cNvPr id="4" name="Picture 3" descr="Mavericks:Domain:tudelft.net:Users:jhkwakkel:Downloads:1386172267506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8263" y="2464263"/>
            <a:ext cx="6863511" cy="192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3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under deep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Decision aiding </a:t>
            </a:r>
            <a:r>
              <a:rPr lang="en-US" sz="1969" dirty="0"/>
              <a:t>– the aim of decision advise is to facilitate learning about a problem and potential courses of action, not to dictate the right solution. This entails a shift from </a:t>
            </a:r>
            <a:r>
              <a:rPr lang="en-US" sz="1969" i="1" dirty="0"/>
              <a:t>a priori </a:t>
            </a:r>
            <a:r>
              <a:rPr lang="en-US" sz="1969" dirty="0"/>
              <a:t>to </a:t>
            </a:r>
            <a:r>
              <a:rPr lang="en-US" sz="1969" i="1" dirty="0"/>
              <a:t>a posterior</a:t>
            </a:r>
            <a:r>
              <a:rPr lang="en-US" sz="1969" dirty="0"/>
              <a:t>i decision analysis. 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Adaptive planning </a:t>
            </a:r>
            <a:r>
              <a:rPr lang="en-US" sz="1969" dirty="0"/>
              <a:t>– plans should be designed from the outset to be adapted over time in response to how the future is unfolding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Exploratory scenario thinking</a:t>
            </a:r>
            <a:r>
              <a:rPr lang="en-US" sz="1969" dirty="0"/>
              <a:t>– the future is uncertain and cannot be probabilistically constrained, we need systematic what-if analysis of the future which serves as a test bed for candidate strategies</a:t>
            </a:r>
          </a:p>
          <a:p>
            <a:pPr marL="386060" lvl="1"/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3999538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Aiding decision making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65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83C1A0-8BEF-F710-38E9-079D0C429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299619"/>
            <a:ext cx="10775070" cy="490400"/>
          </a:xfrm>
        </p:spPr>
        <p:txBody>
          <a:bodyPr/>
          <a:lstStyle/>
          <a:p>
            <a:r>
              <a:rPr lang="en-NL" dirty="0"/>
              <a:t>What is the role of models in decision making?</a:t>
            </a:r>
            <a:br>
              <a:rPr lang="en-NL" dirty="0"/>
            </a:br>
            <a:endParaRPr lang="en-NL" dirty="0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2919A33B-D3DD-9C04-3221-035038DE0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6D1AC-5B2B-AFC7-5A83-2DE98EF3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FBE8F0C9-D75C-285F-C859-42AB0B52E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6" y="981516"/>
            <a:ext cx="3794554" cy="557723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2F5B6F-BC92-BBD5-AED5-51F60A77D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0" y="981516"/>
            <a:ext cx="6850154" cy="57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90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F594A-7BE3-F98C-F7A0-D04C930CE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AE5E180-B0EB-2A4D-8B77-A9BBF7A82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0" y="1128790"/>
            <a:ext cx="2990272" cy="4600419"/>
          </a:xfrm>
          <a:prstGeom prst="rect">
            <a:avLst/>
          </a:prstGeom>
        </p:spPr>
      </p:pic>
      <p:pic>
        <p:nvPicPr>
          <p:cNvPr id="8" name="Picture 7" descr="A picture containing text, grass, plant, leaf&#10;&#10;Description automatically generated">
            <a:extLst>
              <a:ext uri="{FF2B5EF4-FFF2-40B4-BE49-F238E27FC236}">
                <a16:creationId xmlns:a16="http://schemas.microsoft.com/office/drawing/2014/main" id="{8A133154-B900-73C1-29E4-9D1AC948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128790"/>
            <a:ext cx="3004005" cy="460041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DE9B78B-A6F8-9C0A-1E39-F4CEBE4A7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03" y="1128790"/>
            <a:ext cx="2997451" cy="46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74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assisted reasoning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6597846" cy="4356463"/>
          </a:xfrm>
        </p:spPr>
        <p:txBody>
          <a:bodyPr/>
          <a:lstStyle/>
          <a:p>
            <a:r>
              <a:rPr lang="en-US" sz="2000" dirty="0"/>
              <a:t>Arguments from ensembles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Hypothesis generation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Existence proofs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Non-existence proofs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Reasoning from special cases</a:t>
            </a:r>
          </a:p>
          <a:p>
            <a:pPr marL="321457" indent="-321457">
              <a:buFont typeface="Arial"/>
              <a:buChar char="•"/>
            </a:pPr>
            <a:r>
              <a:rPr lang="en-US" sz="2000" dirty="0"/>
              <a:t>Assessing properties of the entire ensemble</a:t>
            </a:r>
          </a:p>
          <a:p>
            <a:endParaRPr lang="en-US" sz="2000" dirty="0"/>
          </a:p>
          <a:p>
            <a:r>
              <a:rPr lang="en-US" sz="2000" dirty="0"/>
              <a:t>Identifying differences that make a difference</a:t>
            </a:r>
          </a:p>
          <a:p>
            <a:pPr marL="707440" lvl="1" indent="-321457">
              <a:buFont typeface="Arial"/>
              <a:buChar char="•"/>
            </a:pPr>
            <a:r>
              <a:rPr lang="en-US" sz="2000" dirty="0"/>
              <a:t>Ranking uncertainties</a:t>
            </a:r>
          </a:p>
          <a:p>
            <a:pPr marL="707440" lvl="1" indent="-321457">
              <a:buFont typeface="Arial"/>
              <a:buChar char="•"/>
            </a:pPr>
            <a:r>
              <a:rPr lang="en-US" sz="2000" dirty="0"/>
              <a:t>Partitioning uncertainty space</a:t>
            </a:r>
          </a:p>
        </p:txBody>
      </p:sp>
      <p:pic>
        <p:nvPicPr>
          <p:cNvPr id="4" name="Picture 3" descr="XLRM_pic_from_Lempert_2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98" y="1591900"/>
            <a:ext cx="3523167" cy="248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7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Adaptive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524000" y="1960713"/>
            <a:ext cx="9144000" cy="415171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 pathways</a:t>
            </a:r>
          </a:p>
        </p:txBody>
      </p:sp>
      <p:grpSp>
        <p:nvGrpSpPr>
          <p:cNvPr id="195" name="Group 194"/>
          <p:cNvGrpSpPr/>
          <p:nvPr/>
        </p:nvGrpSpPr>
        <p:grpSpPr>
          <a:xfrm>
            <a:off x="698500" y="1722201"/>
            <a:ext cx="8837572" cy="3766889"/>
            <a:chOff x="204789" y="2032341"/>
            <a:chExt cx="8837572" cy="3766889"/>
          </a:xfrm>
        </p:grpSpPr>
        <p:sp>
          <p:nvSpPr>
            <p:cNvPr id="5" name="Line 7"/>
            <p:cNvSpPr>
              <a:spLocks noChangeShapeType="1"/>
            </p:cNvSpPr>
            <p:nvPr/>
          </p:nvSpPr>
          <p:spPr bwMode="auto">
            <a:xfrm flipH="1">
              <a:off x="4819630" y="2476841"/>
              <a:ext cx="1163632" cy="0"/>
            </a:xfrm>
            <a:prstGeom prst="line">
              <a:avLst/>
            </a:prstGeom>
            <a:noFill/>
            <a:ln w="71438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" name="Line 8"/>
            <p:cNvSpPr>
              <a:spLocks noChangeShapeType="1"/>
            </p:cNvSpPr>
            <p:nvPr/>
          </p:nvSpPr>
          <p:spPr bwMode="auto">
            <a:xfrm>
              <a:off x="2401879" y="2202203"/>
              <a:ext cx="0" cy="1333502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1071560" y="2773704"/>
              <a:ext cx="493710" cy="3175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1500183" y="2110128"/>
              <a:ext cx="0" cy="1335090"/>
            </a:xfrm>
            <a:prstGeom prst="line">
              <a:avLst/>
            </a:prstGeom>
            <a:noFill/>
            <a:ln w="71438" cap="rnd">
              <a:solidFill>
                <a:srgbClr val="7373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>
              <a:off x="1512883" y="2110128"/>
              <a:ext cx="4457680" cy="0"/>
            </a:xfrm>
            <a:prstGeom prst="line">
              <a:avLst/>
            </a:prstGeom>
            <a:noFill/>
            <a:ln w="7143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H="1">
              <a:off x="1577970" y="2451441"/>
              <a:ext cx="915983" cy="0"/>
            </a:xfrm>
            <a:prstGeom prst="line">
              <a:avLst/>
            </a:prstGeom>
            <a:noFill/>
            <a:ln w="71438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flipH="1">
              <a:off x="1512883" y="3170580"/>
              <a:ext cx="3386122" cy="0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1512883" y="3535706"/>
              <a:ext cx="4444980" cy="0"/>
            </a:xfrm>
            <a:prstGeom prst="line">
              <a:avLst/>
            </a:prstGeom>
            <a:noFill/>
            <a:ln w="71438" cap="rnd">
              <a:solidFill>
                <a:srgbClr val="0066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810106" y="2441916"/>
              <a:ext cx="1209670" cy="71438"/>
            </a:xfrm>
            <a:custGeom>
              <a:avLst/>
              <a:gdLst>
                <a:gd name="T0" fmla="*/ 1436 w 1480"/>
                <a:gd name="T1" fmla="*/ 87 h 87"/>
                <a:gd name="T2" fmla="*/ 1349 w 1480"/>
                <a:gd name="T3" fmla="*/ 87 h 87"/>
                <a:gd name="T4" fmla="*/ 1306 w 1480"/>
                <a:gd name="T5" fmla="*/ 43 h 87"/>
                <a:gd name="T6" fmla="*/ 1349 w 1480"/>
                <a:gd name="T7" fmla="*/ 0 h 87"/>
                <a:gd name="T8" fmla="*/ 1436 w 1480"/>
                <a:gd name="T9" fmla="*/ 0 h 87"/>
                <a:gd name="T10" fmla="*/ 1480 w 1480"/>
                <a:gd name="T11" fmla="*/ 43 h 87"/>
                <a:gd name="T12" fmla="*/ 1436 w 1480"/>
                <a:gd name="T13" fmla="*/ 87 h 87"/>
                <a:gd name="T14" fmla="*/ 1175 w 1480"/>
                <a:gd name="T15" fmla="*/ 87 h 87"/>
                <a:gd name="T16" fmla="*/ 1088 w 1480"/>
                <a:gd name="T17" fmla="*/ 87 h 87"/>
                <a:gd name="T18" fmla="*/ 1045 w 1480"/>
                <a:gd name="T19" fmla="*/ 43 h 87"/>
                <a:gd name="T20" fmla="*/ 1088 w 1480"/>
                <a:gd name="T21" fmla="*/ 0 h 87"/>
                <a:gd name="T22" fmla="*/ 1175 w 1480"/>
                <a:gd name="T23" fmla="*/ 0 h 87"/>
                <a:gd name="T24" fmla="*/ 1219 w 1480"/>
                <a:gd name="T25" fmla="*/ 43 h 87"/>
                <a:gd name="T26" fmla="*/ 1175 w 1480"/>
                <a:gd name="T27" fmla="*/ 87 h 87"/>
                <a:gd name="T28" fmla="*/ 914 w 1480"/>
                <a:gd name="T29" fmla="*/ 87 h 87"/>
                <a:gd name="T30" fmla="*/ 827 w 1480"/>
                <a:gd name="T31" fmla="*/ 87 h 87"/>
                <a:gd name="T32" fmla="*/ 784 w 1480"/>
                <a:gd name="T33" fmla="*/ 43 h 87"/>
                <a:gd name="T34" fmla="*/ 827 w 1480"/>
                <a:gd name="T35" fmla="*/ 0 h 87"/>
                <a:gd name="T36" fmla="*/ 914 w 1480"/>
                <a:gd name="T37" fmla="*/ 0 h 87"/>
                <a:gd name="T38" fmla="*/ 958 w 1480"/>
                <a:gd name="T39" fmla="*/ 43 h 87"/>
                <a:gd name="T40" fmla="*/ 914 w 1480"/>
                <a:gd name="T41" fmla="*/ 87 h 87"/>
                <a:gd name="T42" fmla="*/ 653 w 1480"/>
                <a:gd name="T43" fmla="*/ 87 h 87"/>
                <a:gd name="T44" fmla="*/ 566 w 1480"/>
                <a:gd name="T45" fmla="*/ 87 h 87"/>
                <a:gd name="T46" fmla="*/ 523 w 1480"/>
                <a:gd name="T47" fmla="*/ 43 h 87"/>
                <a:gd name="T48" fmla="*/ 566 w 1480"/>
                <a:gd name="T49" fmla="*/ 0 h 87"/>
                <a:gd name="T50" fmla="*/ 653 w 1480"/>
                <a:gd name="T51" fmla="*/ 0 h 87"/>
                <a:gd name="T52" fmla="*/ 697 w 1480"/>
                <a:gd name="T53" fmla="*/ 43 h 87"/>
                <a:gd name="T54" fmla="*/ 653 w 1480"/>
                <a:gd name="T55" fmla="*/ 87 h 87"/>
                <a:gd name="T56" fmla="*/ 392 w 1480"/>
                <a:gd name="T57" fmla="*/ 87 h 87"/>
                <a:gd name="T58" fmla="*/ 305 w 1480"/>
                <a:gd name="T59" fmla="*/ 87 h 87"/>
                <a:gd name="T60" fmla="*/ 261 w 1480"/>
                <a:gd name="T61" fmla="*/ 43 h 87"/>
                <a:gd name="T62" fmla="*/ 305 w 1480"/>
                <a:gd name="T63" fmla="*/ 0 h 87"/>
                <a:gd name="T64" fmla="*/ 392 w 1480"/>
                <a:gd name="T65" fmla="*/ 0 h 87"/>
                <a:gd name="T66" fmla="*/ 436 w 1480"/>
                <a:gd name="T67" fmla="*/ 43 h 87"/>
                <a:gd name="T68" fmla="*/ 392 w 1480"/>
                <a:gd name="T69" fmla="*/ 87 h 87"/>
                <a:gd name="T70" fmla="*/ 131 w 1480"/>
                <a:gd name="T71" fmla="*/ 87 h 87"/>
                <a:gd name="T72" fmla="*/ 44 w 1480"/>
                <a:gd name="T73" fmla="*/ 87 h 87"/>
                <a:gd name="T74" fmla="*/ 0 w 1480"/>
                <a:gd name="T75" fmla="*/ 43 h 87"/>
                <a:gd name="T76" fmla="*/ 44 w 1480"/>
                <a:gd name="T77" fmla="*/ 0 h 87"/>
                <a:gd name="T78" fmla="*/ 131 w 1480"/>
                <a:gd name="T79" fmla="*/ 0 h 87"/>
                <a:gd name="T80" fmla="*/ 174 w 1480"/>
                <a:gd name="T81" fmla="*/ 43 h 87"/>
                <a:gd name="T82" fmla="*/ 131 w 1480"/>
                <a:gd name="T83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80" h="87">
                  <a:moveTo>
                    <a:pt x="1436" y="87"/>
                  </a:moveTo>
                  <a:lnTo>
                    <a:pt x="1349" y="87"/>
                  </a:lnTo>
                  <a:cubicBezTo>
                    <a:pt x="1325" y="87"/>
                    <a:pt x="1306" y="68"/>
                    <a:pt x="1306" y="43"/>
                  </a:cubicBezTo>
                  <a:cubicBezTo>
                    <a:pt x="1306" y="19"/>
                    <a:pt x="1325" y="0"/>
                    <a:pt x="1349" y="0"/>
                  </a:cubicBezTo>
                  <a:lnTo>
                    <a:pt x="1436" y="0"/>
                  </a:lnTo>
                  <a:cubicBezTo>
                    <a:pt x="1461" y="0"/>
                    <a:pt x="1480" y="19"/>
                    <a:pt x="1480" y="43"/>
                  </a:cubicBezTo>
                  <a:cubicBezTo>
                    <a:pt x="1480" y="68"/>
                    <a:pt x="1461" y="87"/>
                    <a:pt x="1436" y="87"/>
                  </a:cubicBezTo>
                  <a:close/>
                  <a:moveTo>
                    <a:pt x="1175" y="87"/>
                  </a:moveTo>
                  <a:lnTo>
                    <a:pt x="1088" y="87"/>
                  </a:lnTo>
                  <a:cubicBezTo>
                    <a:pt x="1064" y="87"/>
                    <a:pt x="1045" y="68"/>
                    <a:pt x="1045" y="43"/>
                  </a:cubicBezTo>
                  <a:cubicBezTo>
                    <a:pt x="1045" y="19"/>
                    <a:pt x="1064" y="0"/>
                    <a:pt x="1088" y="0"/>
                  </a:cubicBezTo>
                  <a:lnTo>
                    <a:pt x="1175" y="0"/>
                  </a:lnTo>
                  <a:cubicBezTo>
                    <a:pt x="1199" y="0"/>
                    <a:pt x="1219" y="19"/>
                    <a:pt x="1219" y="43"/>
                  </a:cubicBezTo>
                  <a:cubicBezTo>
                    <a:pt x="1219" y="68"/>
                    <a:pt x="1199" y="87"/>
                    <a:pt x="1175" y="87"/>
                  </a:cubicBezTo>
                  <a:close/>
                  <a:moveTo>
                    <a:pt x="914" y="87"/>
                  </a:moveTo>
                  <a:lnTo>
                    <a:pt x="827" y="87"/>
                  </a:lnTo>
                  <a:cubicBezTo>
                    <a:pt x="803" y="87"/>
                    <a:pt x="784" y="68"/>
                    <a:pt x="784" y="43"/>
                  </a:cubicBezTo>
                  <a:cubicBezTo>
                    <a:pt x="784" y="19"/>
                    <a:pt x="803" y="0"/>
                    <a:pt x="827" y="0"/>
                  </a:cubicBezTo>
                  <a:lnTo>
                    <a:pt x="914" y="0"/>
                  </a:lnTo>
                  <a:cubicBezTo>
                    <a:pt x="938" y="0"/>
                    <a:pt x="958" y="19"/>
                    <a:pt x="958" y="43"/>
                  </a:cubicBezTo>
                  <a:cubicBezTo>
                    <a:pt x="958" y="68"/>
                    <a:pt x="938" y="87"/>
                    <a:pt x="914" y="87"/>
                  </a:cubicBezTo>
                  <a:close/>
                  <a:moveTo>
                    <a:pt x="653" y="87"/>
                  </a:moveTo>
                  <a:lnTo>
                    <a:pt x="566" y="87"/>
                  </a:lnTo>
                  <a:cubicBezTo>
                    <a:pt x="542" y="87"/>
                    <a:pt x="523" y="68"/>
                    <a:pt x="523" y="43"/>
                  </a:cubicBezTo>
                  <a:cubicBezTo>
                    <a:pt x="523" y="19"/>
                    <a:pt x="542" y="0"/>
                    <a:pt x="566" y="0"/>
                  </a:cubicBezTo>
                  <a:lnTo>
                    <a:pt x="653" y="0"/>
                  </a:lnTo>
                  <a:cubicBezTo>
                    <a:pt x="677" y="0"/>
                    <a:pt x="697" y="19"/>
                    <a:pt x="697" y="43"/>
                  </a:cubicBezTo>
                  <a:cubicBezTo>
                    <a:pt x="697" y="68"/>
                    <a:pt x="677" y="87"/>
                    <a:pt x="653" y="87"/>
                  </a:cubicBezTo>
                  <a:close/>
                  <a:moveTo>
                    <a:pt x="392" y="87"/>
                  </a:moveTo>
                  <a:lnTo>
                    <a:pt x="305" y="87"/>
                  </a:lnTo>
                  <a:cubicBezTo>
                    <a:pt x="281" y="87"/>
                    <a:pt x="261" y="68"/>
                    <a:pt x="261" y="43"/>
                  </a:cubicBezTo>
                  <a:cubicBezTo>
                    <a:pt x="261" y="19"/>
                    <a:pt x="281" y="0"/>
                    <a:pt x="305" y="0"/>
                  </a:cubicBezTo>
                  <a:lnTo>
                    <a:pt x="392" y="0"/>
                  </a:lnTo>
                  <a:cubicBezTo>
                    <a:pt x="416" y="0"/>
                    <a:pt x="436" y="19"/>
                    <a:pt x="436" y="43"/>
                  </a:cubicBezTo>
                  <a:cubicBezTo>
                    <a:pt x="436" y="68"/>
                    <a:pt x="416" y="87"/>
                    <a:pt x="392" y="87"/>
                  </a:cubicBezTo>
                  <a:close/>
                  <a:moveTo>
                    <a:pt x="131" y="87"/>
                  </a:moveTo>
                  <a:lnTo>
                    <a:pt x="44" y="87"/>
                  </a:lnTo>
                  <a:cubicBezTo>
                    <a:pt x="20" y="87"/>
                    <a:pt x="0" y="68"/>
                    <a:pt x="0" y="43"/>
                  </a:cubicBezTo>
                  <a:cubicBezTo>
                    <a:pt x="0" y="19"/>
                    <a:pt x="20" y="0"/>
                    <a:pt x="44" y="0"/>
                  </a:cubicBezTo>
                  <a:lnTo>
                    <a:pt x="131" y="0"/>
                  </a:lnTo>
                  <a:cubicBezTo>
                    <a:pt x="155" y="0"/>
                    <a:pt x="174" y="19"/>
                    <a:pt x="174" y="43"/>
                  </a:cubicBezTo>
                  <a:cubicBezTo>
                    <a:pt x="174" y="68"/>
                    <a:pt x="155" y="87"/>
                    <a:pt x="131" y="87"/>
                  </a:cubicBezTo>
                  <a:close/>
                </a:path>
              </a:pathLst>
            </a:custGeom>
            <a:solidFill>
              <a:srgbClr val="FFC000"/>
            </a:solidFill>
            <a:ln w="12700" cap="flat">
              <a:solidFill>
                <a:srgbClr val="FFC000"/>
              </a:solidFill>
              <a:prstDash val="solid"/>
              <a:bevel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flipV="1">
              <a:off x="4819630" y="2202203"/>
              <a:ext cx="0" cy="1268415"/>
            </a:xfrm>
            <a:prstGeom prst="line">
              <a:avLst/>
            </a:prstGeom>
            <a:noFill/>
            <a:ln w="71438" cap="rnd">
              <a:solidFill>
                <a:srgbClr val="00CC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49781" y="2402229"/>
              <a:ext cx="149224" cy="147638"/>
              <a:chOff x="4749781" y="2402229"/>
              <a:chExt cx="149224" cy="147638"/>
            </a:xfrm>
          </p:grpSpPr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17" name="Oval 18"/>
              <p:cNvSpPr>
                <a:spLocks noChangeArrowheads="1"/>
              </p:cNvSpPr>
              <p:nvPr/>
            </p:nvSpPr>
            <p:spPr bwMode="auto">
              <a:xfrm>
                <a:off x="4749781" y="24022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743431" y="3475380"/>
              <a:ext cx="147637" cy="147638"/>
              <a:chOff x="4743431" y="3475380"/>
              <a:chExt cx="147637" cy="147638"/>
            </a:xfrm>
          </p:grpSpPr>
          <p:sp>
            <p:nvSpPr>
              <p:cNvPr id="19" name="Oval 19"/>
              <p:cNvSpPr>
                <a:spLocks noChangeArrowheads="1"/>
              </p:cNvSpPr>
              <p:nvPr/>
            </p:nvSpPr>
            <p:spPr bwMode="auto">
              <a:xfrm>
                <a:off x="4743431" y="347538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4743431" y="3475380"/>
                <a:ext cx="147637" cy="147638"/>
              </a:xfrm>
              <a:custGeom>
                <a:avLst/>
                <a:gdLst>
                  <a:gd name="T0" fmla="*/ 93 w 93"/>
                  <a:gd name="T1" fmla="*/ 46 h 93"/>
                  <a:gd name="T2" fmla="*/ 47 w 93"/>
                  <a:gd name="T3" fmla="*/ 0 h 93"/>
                  <a:gd name="T4" fmla="*/ 0 w 93"/>
                  <a:gd name="T5" fmla="*/ 46 h 93"/>
                  <a:gd name="T6" fmla="*/ 47 w 93"/>
                  <a:gd name="T7" fmla="*/ 93 h 93"/>
                  <a:gd name="T8" fmla="*/ 93 w 93"/>
                  <a:gd name="T9" fmla="*/ 4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93">
                    <a:moveTo>
                      <a:pt x="93" y="46"/>
                    </a:moveTo>
                    <a:cubicBezTo>
                      <a:pt x="93" y="21"/>
                      <a:pt x="73" y="0"/>
                      <a:pt x="47" y="0"/>
                    </a:cubicBezTo>
                    <a:cubicBezTo>
                      <a:pt x="21" y="0"/>
                      <a:pt x="0" y="21"/>
                      <a:pt x="0" y="46"/>
                    </a:cubicBezTo>
                    <a:cubicBezTo>
                      <a:pt x="0" y="73"/>
                      <a:pt x="21" y="93"/>
                      <a:pt x="47" y="93"/>
                    </a:cubicBezTo>
                    <a:cubicBezTo>
                      <a:pt x="73" y="93"/>
                      <a:pt x="93" y="73"/>
                      <a:pt x="93" y="46"/>
                    </a:cubicBezTo>
                  </a:path>
                </a:pathLst>
              </a:cu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754543" y="2051391"/>
              <a:ext cx="149224" cy="149225"/>
              <a:chOff x="4754543" y="2051391"/>
              <a:chExt cx="149224" cy="149225"/>
            </a:xfrm>
          </p:grpSpPr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4754543" y="2051391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2335204" y="3075330"/>
              <a:ext cx="147637" cy="147638"/>
              <a:chOff x="2335204" y="3075330"/>
              <a:chExt cx="147637" cy="147638"/>
            </a:xfrm>
          </p:grpSpPr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2335204" y="3075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335204" y="3456330"/>
              <a:ext cx="147637" cy="147638"/>
              <a:chOff x="2335204" y="3456330"/>
              <a:chExt cx="147637" cy="147638"/>
            </a:xfrm>
          </p:grpSpPr>
          <p:sp>
            <p:nvSpPr>
              <p:cNvPr id="28" name="Oval 25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29" name="Oval 26"/>
              <p:cNvSpPr>
                <a:spLocks noChangeArrowheads="1"/>
              </p:cNvSpPr>
              <p:nvPr/>
            </p:nvSpPr>
            <p:spPr bwMode="auto">
              <a:xfrm>
                <a:off x="2335204" y="3456330"/>
                <a:ext cx="147637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330442" y="2060916"/>
              <a:ext cx="147637" cy="149225"/>
              <a:chOff x="2330442" y="2060916"/>
              <a:chExt cx="147637" cy="149225"/>
            </a:xfrm>
          </p:grpSpPr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2330442" y="2060916"/>
                <a:ext cx="147637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33" name="Rectangle 29"/>
            <p:cNvSpPr>
              <a:spLocks noChangeArrowheads="1"/>
            </p:cNvSpPr>
            <p:nvPr/>
          </p:nvSpPr>
          <p:spPr bwMode="auto">
            <a:xfrm>
              <a:off x="219076" y="2619717"/>
              <a:ext cx="839076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0000"/>
                  </a:solidFill>
                  <a:latin typeface="Calibri" pitchFamily="34" charset="0"/>
                </a:rPr>
                <a:t>Current </a:t>
              </a:r>
              <a:endParaRPr lang="en-US" altLang="en-US" sz="3234" dirty="0"/>
            </a:p>
          </p:txBody>
        </p:sp>
        <p:sp>
          <p:nvSpPr>
            <p:cNvPr id="34" name="Rectangle 30"/>
            <p:cNvSpPr>
              <a:spLocks noChangeArrowheads="1"/>
            </p:cNvSpPr>
            <p:nvPr/>
          </p:nvSpPr>
          <p:spPr bwMode="auto">
            <a:xfrm>
              <a:off x="219076" y="2829267"/>
              <a:ext cx="90172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0000"/>
                  </a:solidFill>
                  <a:latin typeface="Calibri" pitchFamily="34" charset="0"/>
                </a:rPr>
                <a:t>situation</a:t>
              </a:r>
              <a:endParaRPr lang="en-US" altLang="en-US" sz="3234"/>
            </a:p>
          </p:txBody>
        </p:sp>
        <p:sp>
          <p:nvSpPr>
            <p:cNvPr id="35" name="Rectangle 31"/>
            <p:cNvSpPr>
              <a:spLocks noChangeArrowheads="1"/>
            </p:cNvSpPr>
            <p:nvPr/>
          </p:nvSpPr>
          <p:spPr bwMode="auto">
            <a:xfrm>
              <a:off x="204789" y="2032341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6" name="Rectangle 32"/>
            <p:cNvSpPr>
              <a:spLocks noChangeArrowheads="1"/>
            </p:cNvSpPr>
            <p:nvPr/>
          </p:nvSpPr>
          <p:spPr bwMode="auto">
            <a:xfrm>
              <a:off x="984248" y="2032341"/>
              <a:ext cx="145874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0000"/>
                  </a:solidFill>
                  <a:latin typeface="Calibri" pitchFamily="34" charset="0"/>
                </a:rPr>
                <a:t>A</a:t>
              </a:r>
              <a:endParaRPr lang="en-US" altLang="en-US" sz="3234" dirty="0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204789" y="2345079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FFC00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84248" y="2345079"/>
              <a:ext cx="137858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FFC000"/>
                  </a:solidFill>
                  <a:latin typeface="Calibri" pitchFamily="34" charset="0"/>
                </a:rPr>
                <a:t>B</a:t>
              </a:r>
              <a:endParaRPr lang="en-US" altLang="en-US" sz="3234"/>
            </a:p>
          </p:txBody>
        </p:sp>
        <p:sp>
          <p:nvSpPr>
            <p:cNvPr id="39" name="Rectangle 35"/>
            <p:cNvSpPr>
              <a:spLocks noChangeArrowheads="1"/>
            </p:cNvSpPr>
            <p:nvPr/>
          </p:nvSpPr>
          <p:spPr bwMode="auto">
            <a:xfrm>
              <a:off x="204789" y="3116605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Action</a:t>
              </a:r>
              <a:endParaRPr lang="en-US" altLang="en-US" sz="3234"/>
            </a:p>
          </p:txBody>
        </p:sp>
        <p:sp>
          <p:nvSpPr>
            <p:cNvPr id="40" name="Rectangle 36"/>
            <p:cNvSpPr>
              <a:spLocks noChangeArrowheads="1"/>
            </p:cNvSpPr>
            <p:nvPr/>
          </p:nvSpPr>
          <p:spPr bwMode="auto">
            <a:xfrm>
              <a:off x="984248" y="3116605"/>
              <a:ext cx="13465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>
                  <a:solidFill>
                    <a:srgbClr val="00B050"/>
                  </a:solidFill>
                  <a:latin typeface="Calibri" pitchFamily="34" charset="0"/>
                </a:rPr>
                <a:t>C</a:t>
              </a:r>
              <a:endParaRPr lang="en-US" altLang="en-US" sz="3234"/>
            </a:p>
          </p:txBody>
        </p:sp>
        <p:sp>
          <p:nvSpPr>
            <p:cNvPr id="41" name="Rectangle 37"/>
            <p:cNvSpPr>
              <a:spLocks noChangeArrowheads="1"/>
            </p:cNvSpPr>
            <p:nvPr/>
          </p:nvSpPr>
          <p:spPr bwMode="auto">
            <a:xfrm>
              <a:off x="204789" y="3430930"/>
              <a:ext cx="662041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Action</a:t>
              </a:r>
              <a:endParaRPr lang="en-US" altLang="en-US" sz="3234" dirty="0"/>
            </a:p>
          </p:txBody>
        </p:sp>
        <p:sp>
          <p:nvSpPr>
            <p:cNvPr id="42" name="Rectangle 38"/>
            <p:cNvSpPr>
              <a:spLocks noChangeArrowheads="1"/>
            </p:cNvSpPr>
            <p:nvPr/>
          </p:nvSpPr>
          <p:spPr bwMode="auto">
            <a:xfrm>
              <a:off x="971548" y="3430930"/>
              <a:ext cx="155492" cy="30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969" dirty="0">
                  <a:solidFill>
                    <a:srgbClr val="0070C0"/>
                  </a:solidFill>
                  <a:latin typeface="Calibri" pitchFamily="34" charset="0"/>
                </a:rPr>
                <a:t>D</a:t>
              </a:r>
              <a:endParaRPr lang="en-US" altLang="en-US" sz="3234" dirty="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417633" y="3073742"/>
              <a:ext cx="149224" cy="149225"/>
              <a:chOff x="1417633" y="3073742"/>
              <a:chExt cx="149224" cy="149225"/>
            </a:xfrm>
          </p:grpSpPr>
          <p:sp>
            <p:nvSpPr>
              <p:cNvPr id="44" name="Oval 39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5" name="Oval 40"/>
              <p:cNvSpPr>
                <a:spLocks noChangeArrowheads="1"/>
              </p:cNvSpPr>
              <p:nvPr/>
            </p:nvSpPr>
            <p:spPr bwMode="auto">
              <a:xfrm>
                <a:off x="1417633" y="3073742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417633" y="3454743"/>
              <a:ext cx="149224" cy="147638"/>
              <a:chOff x="1417633" y="3454743"/>
              <a:chExt cx="149224" cy="147638"/>
            </a:xfrm>
          </p:grpSpPr>
          <p:sp>
            <p:nvSpPr>
              <p:cNvPr id="47" name="Oval 41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48" name="Oval 42"/>
              <p:cNvSpPr>
                <a:spLocks noChangeArrowheads="1"/>
              </p:cNvSpPr>
              <p:nvPr/>
            </p:nvSpPr>
            <p:spPr bwMode="auto">
              <a:xfrm>
                <a:off x="1417633" y="3454743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428746" y="2059328"/>
              <a:ext cx="149224" cy="149225"/>
              <a:chOff x="1428746" y="2059328"/>
              <a:chExt cx="149224" cy="149225"/>
            </a:xfrm>
          </p:grpSpPr>
          <p:sp>
            <p:nvSpPr>
              <p:cNvPr id="50" name="Oval 43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1" name="Oval 44"/>
              <p:cNvSpPr>
                <a:spLocks noChangeArrowheads="1"/>
              </p:cNvSpPr>
              <p:nvPr/>
            </p:nvSpPr>
            <p:spPr bwMode="auto">
              <a:xfrm>
                <a:off x="1428746" y="2059328"/>
                <a:ext cx="149224" cy="149225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427158" y="2376829"/>
              <a:ext cx="149224" cy="147638"/>
              <a:chOff x="1427158" y="2376829"/>
              <a:chExt cx="149224" cy="147638"/>
            </a:xfrm>
          </p:grpSpPr>
          <p:sp>
            <p:nvSpPr>
              <p:cNvPr id="53" name="Oval 45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  <p:sp>
            <p:nvSpPr>
              <p:cNvPr id="54" name="Oval 46"/>
              <p:cNvSpPr>
                <a:spLocks noChangeArrowheads="1"/>
              </p:cNvSpPr>
              <p:nvPr/>
            </p:nvSpPr>
            <p:spPr bwMode="auto">
              <a:xfrm>
                <a:off x="1427158" y="2376829"/>
                <a:ext cx="149224" cy="147638"/>
              </a:xfrm>
              <a:prstGeom prst="ellipse">
                <a:avLst/>
              </a:prstGeom>
              <a:noFill/>
              <a:ln w="5397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294" tIns="32147" rIns="64294" bIns="3214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66"/>
              </a:p>
            </p:txBody>
          </p:sp>
        </p:grp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1590670" y="2711792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2506653" y="2384766"/>
              <a:ext cx="0" cy="117475"/>
            </a:xfrm>
            <a:custGeom>
              <a:avLst/>
              <a:gdLst>
                <a:gd name="T0" fmla="*/ 74 h 74"/>
                <a:gd name="T1" fmla="*/ 0 h 74"/>
                <a:gd name="T2" fmla="*/ 74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0"/>
                  </a:lnTo>
                  <a:lnTo>
                    <a:pt x="0" y="74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333376" y="5127971"/>
              <a:ext cx="155574" cy="15557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333376" y="5127971"/>
              <a:ext cx="155574" cy="155575"/>
            </a:xfrm>
            <a:custGeom>
              <a:avLst/>
              <a:gdLst>
                <a:gd name="T0" fmla="*/ 98 w 98"/>
                <a:gd name="T1" fmla="*/ 48 h 98"/>
                <a:gd name="T2" fmla="*/ 49 w 98"/>
                <a:gd name="T3" fmla="*/ 0 h 98"/>
                <a:gd name="T4" fmla="*/ 0 w 98"/>
                <a:gd name="T5" fmla="*/ 48 h 98"/>
                <a:gd name="T6" fmla="*/ 49 w 98"/>
                <a:gd name="T7" fmla="*/ 98 h 98"/>
                <a:gd name="T8" fmla="*/ 98 w 98"/>
                <a:gd name="T9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8">
                  <a:moveTo>
                    <a:pt x="98" y="48"/>
                  </a:moveTo>
                  <a:cubicBezTo>
                    <a:pt x="98" y="22"/>
                    <a:pt x="76" y="0"/>
                    <a:pt x="49" y="0"/>
                  </a:cubicBezTo>
                  <a:cubicBezTo>
                    <a:pt x="22" y="0"/>
                    <a:pt x="0" y="22"/>
                    <a:pt x="0" y="48"/>
                  </a:cubicBezTo>
                  <a:cubicBezTo>
                    <a:pt x="0" y="76"/>
                    <a:pt x="22" y="98"/>
                    <a:pt x="49" y="98"/>
                  </a:cubicBezTo>
                  <a:cubicBezTo>
                    <a:pt x="76" y="98"/>
                    <a:pt x="98" y="76"/>
                    <a:pt x="98" y="48"/>
                  </a:cubicBezTo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59" name="Line 51"/>
            <p:cNvSpPr>
              <a:spLocks noChangeShapeType="1"/>
            </p:cNvSpPr>
            <p:nvPr/>
          </p:nvSpPr>
          <p:spPr bwMode="auto">
            <a:xfrm flipH="1">
              <a:off x="296863" y="5707409"/>
              <a:ext cx="327024" cy="0"/>
            </a:xfrm>
            <a:prstGeom prst="line">
              <a:avLst/>
            </a:prstGeom>
            <a:noFill/>
            <a:ln w="714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401638" y="5393084"/>
              <a:ext cx="0" cy="130175"/>
            </a:xfrm>
            <a:custGeom>
              <a:avLst/>
              <a:gdLst>
                <a:gd name="T0" fmla="*/ 82 h 82"/>
                <a:gd name="T1" fmla="*/ 0 h 82"/>
                <a:gd name="T2" fmla="*/ 82 h 8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2">
                  <a:moveTo>
                    <a:pt x="0" y="82"/>
                  </a:moveTo>
                  <a:lnTo>
                    <a:pt x="0" y="0"/>
                  </a:lnTo>
                  <a:lnTo>
                    <a:pt x="0" y="82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911223" y="5116858"/>
              <a:ext cx="148758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Transfer station to new </a:t>
              </a:r>
              <a:endParaRPr lang="en-US" altLang="en-US" sz="1828"/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2441566" y="5116858"/>
              <a:ext cx="36388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</a:t>
              </a:r>
              <a:endParaRPr lang="en-US" altLang="en-US" sz="1828"/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2846377" y="5116858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action</a:t>
              </a:r>
              <a:endParaRPr lang="en-US" altLang="en-US" sz="1828"/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898523" y="5378796"/>
              <a:ext cx="181940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Adaptation Tipping Point of a</a:t>
              </a:r>
              <a:endParaRPr lang="en-US" altLang="en-US" sz="1828"/>
            </a:p>
          </p:txBody>
        </p:sp>
        <p:sp>
          <p:nvSpPr>
            <p:cNvPr id="65" name="Rectangle 57"/>
            <p:cNvSpPr>
              <a:spLocks noChangeArrowheads="1"/>
            </p:cNvSpPr>
            <p:nvPr/>
          </p:nvSpPr>
          <p:spPr bwMode="auto">
            <a:xfrm>
              <a:off x="2793990" y="5378796"/>
              <a:ext cx="78386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363059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(</a:t>
              </a:r>
              <a:endParaRPr lang="en-US" altLang="en-US" sz="1828"/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3682986" y="5378796"/>
              <a:ext cx="55143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Terminal</a:t>
              </a:r>
              <a:endParaRPr lang="en-US" altLang="en-US" sz="1828"/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4244958" y="537879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)</a:t>
              </a:r>
              <a:endParaRPr lang="en-US" altLang="en-US" sz="1828"/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911223" y="5615334"/>
              <a:ext cx="78226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Policy action</a:t>
              </a:r>
              <a:endParaRPr lang="en-US" altLang="en-US" sz="1828"/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1747832" y="5615334"/>
              <a:ext cx="54341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effective</a:t>
              </a:r>
              <a:endParaRPr lang="en-US" altLang="en-US" sz="1828"/>
            </a:p>
          </p:txBody>
        </p:sp>
        <p:sp>
          <p:nvSpPr>
            <p:cNvPr id="71" name="Line 63"/>
            <p:cNvSpPr>
              <a:spLocks noChangeShapeType="1"/>
            </p:cNvSpPr>
            <p:nvPr/>
          </p:nvSpPr>
          <p:spPr bwMode="auto">
            <a:xfrm>
              <a:off x="1160460" y="3823044"/>
              <a:ext cx="4587854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2" name="Freeform 64"/>
            <p:cNvSpPr>
              <a:spLocks/>
            </p:cNvSpPr>
            <p:nvPr/>
          </p:nvSpPr>
          <p:spPr bwMode="auto">
            <a:xfrm>
              <a:off x="5735614" y="3757956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73" name="Rectangle 65"/>
            <p:cNvSpPr>
              <a:spLocks noChangeArrowheads="1"/>
            </p:cNvSpPr>
            <p:nvPr/>
          </p:nvSpPr>
          <p:spPr bwMode="auto">
            <a:xfrm>
              <a:off x="271464" y="3823044"/>
              <a:ext cx="125675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Changing conditions</a:t>
              </a:r>
              <a:endParaRPr lang="en-US" altLang="en-US" sz="1828"/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284164" y="4751733"/>
              <a:ext cx="61234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high</a:t>
              </a:r>
              <a:endParaRPr lang="en-US" altLang="en-US" sz="1828"/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911223" y="4751733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950911" y="4751733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284164" y="4294532"/>
              <a:ext cx="56906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low</a:t>
              </a:r>
              <a:endParaRPr lang="en-US" altLang="en-US" sz="1828"/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858836" y="429453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911223" y="4294532"/>
              <a:ext cx="79508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end scenario</a:t>
              </a:r>
              <a:endParaRPr lang="en-US" altLang="en-US" sz="1828"/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1160460" y="4150069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1160460" y="4607270"/>
              <a:ext cx="81754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2636828" y="46469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83" name="Rectangle 75"/>
            <p:cNvSpPr>
              <a:spLocks noChangeArrowheads="1"/>
            </p:cNvSpPr>
            <p:nvPr/>
          </p:nvSpPr>
          <p:spPr bwMode="auto">
            <a:xfrm>
              <a:off x="3865547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4559282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5226029" y="46596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5708626" y="4646957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/>
            </a:p>
          </p:txBody>
        </p:sp>
        <p:sp>
          <p:nvSpPr>
            <p:cNvPr id="87" name="Line 79"/>
            <p:cNvSpPr>
              <a:spLocks noChangeShapeType="1"/>
            </p:cNvSpPr>
            <p:nvPr/>
          </p:nvSpPr>
          <p:spPr bwMode="auto">
            <a:xfrm>
              <a:off x="3655998" y="4581870"/>
              <a:ext cx="210501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5735614" y="4516782"/>
              <a:ext cx="195262" cy="130175"/>
            </a:xfrm>
            <a:custGeom>
              <a:avLst/>
              <a:gdLst>
                <a:gd name="T0" fmla="*/ 0 w 123"/>
                <a:gd name="T1" fmla="*/ 0 h 82"/>
                <a:gd name="T2" fmla="*/ 123 w 123"/>
                <a:gd name="T3" fmla="*/ 41 h 82"/>
                <a:gd name="T4" fmla="*/ 0 w 123"/>
                <a:gd name="T5" fmla="*/ 82 h 82"/>
                <a:gd name="T6" fmla="*/ 0 w 123"/>
                <a:gd name="T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2">
                  <a:moveTo>
                    <a:pt x="0" y="0"/>
                  </a:moveTo>
                  <a:lnTo>
                    <a:pt x="123" y="41"/>
                  </a:lnTo>
                  <a:lnTo>
                    <a:pt x="0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5291116" y="4831108"/>
              <a:ext cx="343043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90" name="Freeform 82"/>
            <p:cNvSpPr>
              <a:spLocks/>
            </p:cNvSpPr>
            <p:nvPr/>
          </p:nvSpPr>
          <p:spPr bwMode="auto">
            <a:xfrm>
              <a:off x="3435337" y="4477095"/>
              <a:ext cx="234949" cy="184150"/>
            </a:xfrm>
            <a:custGeom>
              <a:avLst/>
              <a:gdLst>
                <a:gd name="T0" fmla="*/ 148 w 148"/>
                <a:gd name="T1" fmla="*/ 66 h 116"/>
                <a:gd name="T2" fmla="*/ 98 w 148"/>
                <a:gd name="T3" fmla="*/ 116 h 116"/>
                <a:gd name="T4" fmla="*/ 57 w 148"/>
                <a:gd name="T5" fmla="*/ 0 h 116"/>
                <a:gd name="T6" fmla="*/ 0 w 148"/>
                <a:gd name="T7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8" h="116">
                  <a:moveTo>
                    <a:pt x="148" y="66"/>
                  </a:moveTo>
                  <a:lnTo>
                    <a:pt x="98" y="116"/>
                  </a:lnTo>
                  <a:lnTo>
                    <a:pt x="57" y="0"/>
                  </a:lnTo>
                  <a:lnTo>
                    <a:pt x="0" y="66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1" name="Line 83"/>
            <p:cNvSpPr>
              <a:spLocks noChangeShapeType="1"/>
            </p:cNvSpPr>
            <p:nvPr/>
          </p:nvSpPr>
          <p:spPr bwMode="auto">
            <a:xfrm>
              <a:off x="1160460" y="4581870"/>
              <a:ext cx="2274877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2" name="Line 84"/>
            <p:cNvSpPr>
              <a:spLocks noChangeShapeType="1"/>
            </p:cNvSpPr>
            <p:nvPr/>
          </p:nvSpPr>
          <p:spPr bwMode="auto">
            <a:xfrm>
              <a:off x="1198559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3" name="Line 85"/>
            <p:cNvSpPr>
              <a:spLocks noChangeShapeType="1"/>
            </p:cNvSpPr>
            <p:nvPr/>
          </p:nvSpPr>
          <p:spPr bwMode="auto">
            <a:xfrm>
              <a:off x="2663815" y="4542182"/>
              <a:ext cx="0" cy="6667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4" name="Line 86"/>
            <p:cNvSpPr>
              <a:spLocks noChangeShapeType="1"/>
            </p:cNvSpPr>
            <p:nvPr/>
          </p:nvSpPr>
          <p:spPr bwMode="auto">
            <a:xfrm>
              <a:off x="3892535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5" name="Line 87"/>
            <p:cNvSpPr>
              <a:spLocks noChangeShapeType="1"/>
            </p:cNvSpPr>
            <p:nvPr/>
          </p:nvSpPr>
          <p:spPr bwMode="auto">
            <a:xfrm>
              <a:off x="4559282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6" name="Line 88"/>
            <p:cNvSpPr>
              <a:spLocks noChangeShapeType="1"/>
            </p:cNvSpPr>
            <p:nvPr/>
          </p:nvSpPr>
          <p:spPr bwMode="auto">
            <a:xfrm>
              <a:off x="5226029" y="4556470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251935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10</a:t>
              </a:r>
              <a:endParaRPr lang="en-US" altLang="en-US" sz="1828"/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3121013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70</a:t>
              </a:r>
              <a:endParaRPr lang="en-US" altLang="en-US" sz="1828"/>
            </a:p>
          </p:txBody>
        </p:sp>
        <p:sp>
          <p:nvSpPr>
            <p:cNvPr id="99" name="Rectangle 91"/>
            <p:cNvSpPr>
              <a:spLocks noChangeArrowheads="1"/>
            </p:cNvSpPr>
            <p:nvPr/>
          </p:nvSpPr>
          <p:spPr bwMode="auto">
            <a:xfrm>
              <a:off x="3670286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80</a:t>
              </a:r>
              <a:endParaRPr lang="en-US" altLang="en-US" sz="1828"/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4232258" y="4177057"/>
              <a:ext cx="163506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>
                  <a:solidFill>
                    <a:srgbClr val="000000"/>
                  </a:solidFill>
                  <a:latin typeface="Calibri" pitchFamily="34" charset="0"/>
                </a:rPr>
                <a:t>90</a:t>
              </a:r>
              <a:endParaRPr lang="en-US" altLang="en-US" sz="1828"/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4767243" y="4162769"/>
              <a:ext cx="245260" cy="19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266" dirty="0">
                  <a:solidFill>
                    <a:srgbClr val="000000"/>
                  </a:solidFill>
                  <a:latin typeface="Calibri" pitchFamily="34" charset="0"/>
                </a:rPr>
                <a:t>100</a:t>
              </a:r>
              <a:endParaRPr lang="en-US" altLang="en-US" sz="1828" dirty="0"/>
            </a:p>
          </p:txBody>
        </p:sp>
        <p:sp>
          <p:nvSpPr>
            <p:cNvPr id="102" name="Line 94"/>
            <p:cNvSpPr>
              <a:spLocks noChangeShapeType="1"/>
            </p:cNvSpPr>
            <p:nvPr/>
          </p:nvSpPr>
          <p:spPr bwMode="auto">
            <a:xfrm>
              <a:off x="3081326" y="4097682"/>
              <a:ext cx="1555743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3" name="Freeform 95"/>
            <p:cNvSpPr>
              <a:spLocks/>
            </p:cNvSpPr>
            <p:nvPr/>
          </p:nvSpPr>
          <p:spPr bwMode="auto">
            <a:xfrm>
              <a:off x="4611669" y="4032594"/>
              <a:ext cx="195262" cy="131763"/>
            </a:xfrm>
            <a:custGeom>
              <a:avLst/>
              <a:gdLst>
                <a:gd name="T0" fmla="*/ 0 w 123"/>
                <a:gd name="T1" fmla="*/ 0 h 83"/>
                <a:gd name="T2" fmla="*/ 123 w 123"/>
                <a:gd name="T3" fmla="*/ 41 h 83"/>
                <a:gd name="T4" fmla="*/ 0 w 123"/>
                <a:gd name="T5" fmla="*/ 83 h 83"/>
                <a:gd name="T6" fmla="*/ 0 w 12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83">
                  <a:moveTo>
                    <a:pt x="0" y="0"/>
                  </a:moveTo>
                  <a:lnTo>
                    <a:pt x="123" y="41"/>
                  </a:lnTo>
                  <a:lnTo>
                    <a:pt x="0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4" name="Freeform 96"/>
            <p:cNvSpPr>
              <a:spLocks/>
            </p:cNvSpPr>
            <p:nvPr/>
          </p:nvSpPr>
          <p:spPr bwMode="auto">
            <a:xfrm>
              <a:off x="2898764" y="3994494"/>
              <a:ext cx="182562" cy="195263"/>
            </a:xfrm>
            <a:custGeom>
              <a:avLst/>
              <a:gdLst>
                <a:gd name="T0" fmla="*/ 115 w 115"/>
                <a:gd name="T1" fmla="*/ 65 h 123"/>
                <a:gd name="T2" fmla="*/ 82 w 115"/>
                <a:gd name="T3" fmla="*/ 123 h 123"/>
                <a:gd name="T4" fmla="*/ 41 w 115"/>
                <a:gd name="T5" fmla="*/ 0 h 123"/>
                <a:gd name="T6" fmla="*/ 0 w 115"/>
                <a:gd name="T7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23">
                  <a:moveTo>
                    <a:pt x="115" y="65"/>
                  </a:moveTo>
                  <a:lnTo>
                    <a:pt x="82" y="123"/>
                  </a:lnTo>
                  <a:lnTo>
                    <a:pt x="41" y="0"/>
                  </a:lnTo>
                  <a:lnTo>
                    <a:pt x="0" y="65"/>
                  </a:lnTo>
                </a:path>
              </a:pathLst>
            </a:cu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5" name="Line 97"/>
            <p:cNvSpPr>
              <a:spLocks noChangeShapeType="1"/>
            </p:cNvSpPr>
            <p:nvPr/>
          </p:nvSpPr>
          <p:spPr bwMode="auto">
            <a:xfrm>
              <a:off x="1160460" y="4097682"/>
              <a:ext cx="1738305" cy="0"/>
            </a:xfrm>
            <a:prstGeom prst="line">
              <a:avLst/>
            </a:prstGeom>
            <a:noFill/>
            <a:ln w="206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6" name="Line 98"/>
            <p:cNvSpPr>
              <a:spLocks noChangeShapeType="1"/>
            </p:cNvSpPr>
            <p:nvPr/>
          </p:nvSpPr>
          <p:spPr bwMode="auto">
            <a:xfrm>
              <a:off x="1198559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7" name="Line 99"/>
            <p:cNvSpPr>
              <a:spLocks noChangeShapeType="1"/>
            </p:cNvSpPr>
            <p:nvPr/>
          </p:nvSpPr>
          <p:spPr bwMode="auto">
            <a:xfrm>
              <a:off x="2571741" y="4059581"/>
              <a:ext cx="0" cy="777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8" name="Line 100"/>
            <p:cNvSpPr>
              <a:spLocks noChangeShapeType="1"/>
            </p:cNvSpPr>
            <p:nvPr/>
          </p:nvSpPr>
          <p:spPr bwMode="auto">
            <a:xfrm>
              <a:off x="3251188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09" name="Line 101"/>
            <p:cNvSpPr>
              <a:spLocks noChangeShapeType="1"/>
            </p:cNvSpPr>
            <p:nvPr/>
          </p:nvSpPr>
          <p:spPr bwMode="auto">
            <a:xfrm>
              <a:off x="3760773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0" name="Line 102"/>
            <p:cNvSpPr>
              <a:spLocks noChangeShapeType="1"/>
            </p:cNvSpPr>
            <p:nvPr/>
          </p:nvSpPr>
          <p:spPr bwMode="auto">
            <a:xfrm>
              <a:off x="4271945" y="4072281"/>
              <a:ext cx="0" cy="6508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1" name="Freeform 103"/>
            <p:cNvSpPr>
              <a:spLocks/>
            </p:cNvSpPr>
            <p:nvPr/>
          </p:nvSpPr>
          <p:spPr bwMode="auto">
            <a:xfrm>
              <a:off x="4911705" y="3103905"/>
              <a:ext cx="0" cy="131763"/>
            </a:xfrm>
            <a:custGeom>
              <a:avLst/>
              <a:gdLst>
                <a:gd name="T0" fmla="*/ 83 h 83"/>
                <a:gd name="T1" fmla="*/ 0 h 83"/>
                <a:gd name="T2" fmla="*/ 83 h 8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83">
                  <a:moveTo>
                    <a:pt x="0" y="83"/>
                  </a:moveTo>
                  <a:lnTo>
                    <a:pt x="0" y="0"/>
                  </a:lnTo>
                  <a:lnTo>
                    <a:pt x="0" y="83"/>
                  </a:lnTo>
                  <a:close/>
                </a:path>
              </a:pathLst>
            </a:custGeom>
            <a:noFill/>
            <a:ln w="539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284886" y="2057741"/>
              <a:ext cx="2757475" cy="293053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427761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</a:t>
              </a:r>
              <a:endParaRPr lang="en-US" altLang="en-US" sz="1828"/>
            </a:p>
          </p:txBody>
        </p:sp>
        <p:sp>
          <p:nvSpPr>
            <p:cNvPr id="115" name="Rectangle 107"/>
            <p:cNvSpPr>
              <a:spLocks noChangeArrowheads="1"/>
            </p:cNvSpPr>
            <p:nvPr/>
          </p:nvSpPr>
          <p:spPr bwMode="auto">
            <a:xfrm>
              <a:off x="6427761" y="290705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endParaRPr lang="en-US" altLang="en-US" sz="1828"/>
            </a:p>
          </p:txBody>
        </p:sp>
        <p:sp>
          <p:nvSpPr>
            <p:cNvPr id="116" name="Oval 108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7" name="Oval 109"/>
            <p:cNvSpPr>
              <a:spLocks noChangeArrowheads="1"/>
            </p:cNvSpPr>
            <p:nvPr/>
          </p:nvSpPr>
          <p:spPr bwMode="auto">
            <a:xfrm>
              <a:off x="6891309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8" name="Oval 110"/>
            <p:cNvSpPr>
              <a:spLocks noChangeArrowheads="1"/>
            </p:cNvSpPr>
            <p:nvPr/>
          </p:nvSpPr>
          <p:spPr bwMode="auto">
            <a:xfrm>
              <a:off x="6657947" y="2653054"/>
              <a:ext cx="149224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19" name="Freeform 111"/>
            <p:cNvSpPr>
              <a:spLocks/>
            </p:cNvSpPr>
            <p:nvPr/>
          </p:nvSpPr>
          <p:spPr bwMode="auto">
            <a:xfrm>
              <a:off x="6657947" y="2653054"/>
              <a:ext cx="149224" cy="147638"/>
            </a:xfrm>
            <a:custGeom>
              <a:avLst/>
              <a:gdLst>
                <a:gd name="T0" fmla="*/ 94 w 94"/>
                <a:gd name="T1" fmla="*/ 47 h 93"/>
                <a:gd name="T2" fmla="*/ 47 w 94"/>
                <a:gd name="T3" fmla="*/ 0 h 93"/>
                <a:gd name="T4" fmla="*/ 0 w 94"/>
                <a:gd name="T5" fmla="*/ 47 h 93"/>
                <a:gd name="T6" fmla="*/ 47 w 94"/>
                <a:gd name="T7" fmla="*/ 93 h 93"/>
                <a:gd name="T8" fmla="*/ 94 w 94"/>
                <a:gd name="T9" fmla="*/ 4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93">
                  <a:moveTo>
                    <a:pt x="94" y="47"/>
                  </a:moveTo>
                  <a:cubicBezTo>
                    <a:pt x="94" y="20"/>
                    <a:pt x="73" y="0"/>
                    <a:pt x="47" y="0"/>
                  </a:cubicBezTo>
                  <a:cubicBezTo>
                    <a:pt x="21" y="0"/>
                    <a:pt x="0" y="20"/>
                    <a:pt x="0" y="47"/>
                  </a:cubicBezTo>
                  <a:cubicBezTo>
                    <a:pt x="0" y="72"/>
                    <a:pt x="21" y="93"/>
                    <a:pt x="47" y="93"/>
                  </a:cubicBezTo>
                  <a:cubicBezTo>
                    <a:pt x="73" y="93"/>
                    <a:pt x="94" y="72"/>
                    <a:pt x="94" y="47"/>
                  </a:cubicBezTo>
                </a:path>
              </a:pathLst>
            </a:cu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0" name="Oval 112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1" name="Oval 113"/>
            <p:cNvSpPr>
              <a:spLocks noChangeArrowheads="1"/>
            </p:cNvSpPr>
            <p:nvPr/>
          </p:nvSpPr>
          <p:spPr bwMode="auto">
            <a:xfrm>
              <a:off x="6645247" y="294991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2" name="Oval 114"/>
            <p:cNvSpPr>
              <a:spLocks noChangeArrowheads="1"/>
            </p:cNvSpPr>
            <p:nvPr/>
          </p:nvSpPr>
          <p:spPr bwMode="auto">
            <a:xfrm>
              <a:off x="6645247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3" name="Freeform 115"/>
            <p:cNvSpPr>
              <a:spLocks/>
            </p:cNvSpPr>
            <p:nvPr/>
          </p:nvSpPr>
          <p:spPr bwMode="auto">
            <a:xfrm>
              <a:off x="6645247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6 w 93"/>
                <a:gd name="T3" fmla="*/ 0 h 93"/>
                <a:gd name="T4" fmla="*/ 0 w 93"/>
                <a:gd name="T5" fmla="*/ 46 h 93"/>
                <a:gd name="T6" fmla="*/ 46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2" y="0"/>
                    <a:pt x="46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0" y="93"/>
                    <a:pt x="46" y="93"/>
                  </a:cubicBezTo>
                  <a:cubicBezTo>
                    <a:pt x="72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4" name="Oval 116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5" name="Oval 117"/>
            <p:cNvSpPr>
              <a:spLocks noChangeArrowheads="1"/>
            </p:cNvSpPr>
            <p:nvPr/>
          </p:nvSpPr>
          <p:spPr bwMode="auto">
            <a:xfrm>
              <a:off x="6891309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6" name="Oval 118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7" name="Oval 119"/>
            <p:cNvSpPr>
              <a:spLocks noChangeArrowheads="1"/>
            </p:cNvSpPr>
            <p:nvPr/>
          </p:nvSpPr>
          <p:spPr bwMode="auto">
            <a:xfrm>
              <a:off x="6645247" y="3518243"/>
              <a:ext cx="147637" cy="149225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8" name="Oval 120"/>
            <p:cNvSpPr>
              <a:spLocks noChangeArrowheads="1"/>
            </p:cNvSpPr>
            <p:nvPr/>
          </p:nvSpPr>
          <p:spPr bwMode="auto">
            <a:xfrm>
              <a:off x="6891309" y="324678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6891309" y="3246780"/>
              <a:ext cx="147637" cy="147638"/>
            </a:xfrm>
            <a:custGeom>
              <a:avLst/>
              <a:gdLst>
                <a:gd name="T0" fmla="*/ 93 w 93"/>
                <a:gd name="T1" fmla="*/ 46 h 93"/>
                <a:gd name="T2" fmla="*/ 47 w 93"/>
                <a:gd name="T3" fmla="*/ 0 h 93"/>
                <a:gd name="T4" fmla="*/ 0 w 93"/>
                <a:gd name="T5" fmla="*/ 46 h 93"/>
                <a:gd name="T6" fmla="*/ 47 w 93"/>
                <a:gd name="T7" fmla="*/ 93 h 93"/>
                <a:gd name="T8" fmla="*/ 93 w 93"/>
                <a:gd name="T9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3" y="46"/>
                  </a:moveTo>
                  <a:cubicBezTo>
                    <a:pt x="93" y="21"/>
                    <a:pt x="73" y="0"/>
                    <a:pt x="47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73"/>
                    <a:pt x="21" y="93"/>
                    <a:pt x="47" y="93"/>
                  </a:cubicBezTo>
                  <a:cubicBezTo>
                    <a:pt x="73" y="93"/>
                    <a:pt x="93" y="73"/>
                    <a:pt x="93" y="46"/>
                  </a:cubicBezTo>
                </a:path>
              </a:pathLst>
            </a:cu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0" name="Oval 122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1" name="Oval 123"/>
            <p:cNvSpPr>
              <a:spLocks noChangeArrowheads="1"/>
            </p:cNvSpPr>
            <p:nvPr/>
          </p:nvSpPr>
          <p:spPr bwMode="auto">
            <a:xfrm>
              <a:off x="6645247" y="378970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2" name="Oval 124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3" name="Oval 125"/>
            <p:cNvSpPr>
              <a:spLocks noChangeArrowheads="1"/>
            </p:cNvSpPr>
            <p:nvPr/>
          </p:nvSpPr>
          <p:spPr bwMode="auto">
            <a:xfrm>
              <a:off x="6645247" y="477872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27761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3</a:t>
              </a:r>
              <a:endParaRPr lang="en-US" altLang="en-US" sz="1828"/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27761" y="34960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4</a:t>
              </a:r>
              <a:endParaRPr lang="en-US" altLang="en-US" sz="1828"/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427761" y="37706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5</a:t>
              </a:r>
              <a:endParaRPr lang="en-US" altLang="en-US" sz="1828"/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427761" y="4777133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9</a:t>
              </a:r>
              <a:endParaRPr lang="en-US" altLang="en-US" sz="1828"/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389661" y="2306979"/>
              <a:ext cx="535403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Pathway</a:t>
              </a:r>
              <a:endParaRPr lang="en-US" altLang="en-US" sz="1828"/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8258140" y="2306979"/>
              <a:ext cx="16190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</a:t>
              </a:r>
              <a:endParaRPr lang="en-US" altLang="en-US" sz="1828"/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8428002" y="2306979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1" name="Rectangle 133"/>
            <p:cNvSpPr>
              <a:spLocks noChangeArrowheads="1"/>
            </p:cNvSpPr>
            <p:nvPr/>
          </p:nvSpPr>
          <p:spPr bwMode="auto">
            <a:xfrm>
              <a:off x="8467689" y="2306979"/>
              <a:ext cx="506549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7226270" y="2306979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Costs</a:t>
              </a:r>
              <a:endParaRPr lang="en-US" altLang="en-US" sz="1828"/>
            </a:p>
          </p:txBody>
        </p:sp>
        <p:sp>
          <p:nvSpPr>
            <p:cNvPr id="143" name="Rectangle 135"/>
            <p:cNvSpPr>
              <a:spLocks noChangeArrowheads="1"/>
            </p:cNvSpPr>
            <p:nvPr/>
          </p:nvSpPr>
          <p:spPr bwMode="auto">
            <a:xfrm>
              <a:off x="7696167" y="2306979"/>
              <a:ext cx="509755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Benefits</a:t>
              </a:r>
              <a:endParaRPr lang="en-US" altLang="en-US" sz="1828"/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7264369" y="2632417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45" name="Rectangle 137"/>
            <p:cNvSpPr>
              <a:spLocks noChangeArrowheads="1"/>
            </p:cNvSpPr>
            <p:nvPr/>
          </p:nvSpPr>
          <p:spPr bwMode="auto">
            <a:xfrm>
              <a:off x="7264369" y="4764433"/>
              <a:ext cx="1538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</a:t>
              </a:r>
              <a:endParaRPr lang="en-US" altLang="en-US" sz="1828"/>
            </a:p>
          </p:txBody>
        </p:sp>
        <p:sp>
          <p:nvSpPr>
            <p:cNvPr id="146" name="Rectangle 138"/>
            <p:cNvSpPr>
              <a:spLocks noChangeArrowheads="1"/>
            </p:cNvSpPr>
            <p:nvPr/>
          </p:nvSpPr>
          <p:spPr bwMode="auto">
            <a:xfrm>
              <a:off x="855976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47" name="Rectangle 139"/>
            <p:cNvSpPr>
              <a:spLocks noChangeArrowheads="1"/>
            </p:cNvSpPr>
            <p:nvPr/>
          </p:nvSpPr>
          <p:spPr bwMode="auto">
            <a:xfrm>
              <a:off x="8532776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8" name="Rectangle 140"/>
            <p:cNvSpPr>
              <a:spLocks noChangeArrowheads="1"/>
            </p:cNvSpPr>
            <p:nvPr/>
          </p:nvSpPr>
          <p:spPr bwMode="auto">
            <a:xfrm>
              <a:off x="8612151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49" name="Rectangle 141"/>
            <p:cNvSpPr>
              <a:spLocks noChangeArrowheads="1"/>
            </p:cNvSpPr>
            <p:nvPr/>
          </p:nvSpPr>
          <p:spPr bwMode="auto">
            <a:xfrm>
              <a:off x="8689938" y="4724745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0" name="Rectangle 142"/>
            <p:cNvSpPr>
              <a:spLocks noChangeArrowheads="1"/>
            </p:cNvSpPr>
            <p:nvPr/>
          </p:nvSpPr>
          <p:spPr bwMode="auto">
            <a:xfrm>
              <a:off x="855976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1" name="Rectangle 143"/>
            <p:cNvSpPr>
              <a:spLocks noChangeArrowheads="1"/>
            </p:cNvSpPr>
            <p:nvPr/>
          </p:nvSpPr>
          <p:spPr bwMode="auto">
            <a:xfrm>
              <a:off x="855976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2" name="Rectangle 144"/>
            <p:cNvSpPr>
              <a:spLocks noChangeArrowheads="1"/>
            </p:cNvSpPr>
            <p:nvPr/>
          </p:nvSpPr>
          <p:spPr bwMode="auto">
            <a:xfrm>
              <a:off x="855976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3" name="Rectangle 145"/>
            <p:cNvSpPr>
              <a:spLocks noChangeArrowheads="1"/>
            </p:cNvSpPr>
            <p:nvPr/>
          </p:nvSpPr>
          <p:spPr bwMode="auto">
            <a:xfrm>
              <a:off x="8559764" y="3757956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54" name="Rectangle 146"/>
            <p:cNvSpPr>
              <a:spLocks noChangeArrowheads="1"/>
            </p:cNvSpPr>
            <p:nvPr/>
          </p:nvSpPr>
          <p:spPr bwMode="auto">
            <a:xfrm>
              <a:off x="7264369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55" name="Rectangle 147"/>
            <p:cNvSpPr>
              <a:spLocks noChangeArrowheads="1"/>
            </p:cNvSpPr>
            <p:nvPr/>
          </p:nvSpPr>
          <p:spPr bwMode="auto">
            <a:xfrm>
              <a:off x="7264369" y="3234080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6" name="Rectangle 148"/>
            <p:cNvSpPr>
              <a:spLocks noChangeArrowheads="1"/>
            </p:cNvSpPr>
            <p:nvPr/>
          </p:nvSpPr>
          <p:spPr bwMode="auto">
            <a:xfrm>
              <a:off x="7264369" y="2934042"/>
              <a:ext cx="384721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+++++</a:t>
              </a:r>
              <a:endParaRPr lang="en-US" altLang="en-US" sz="1828"/>
            </a:p>
          </p:txBody>
        </p:sp>
        <p:sp>
          <p:nvSpPr>
            <p:cNvPr id="157" name="Rectangle 149"/>
            <p:cNvSpPr>
              <a:spLocks noChangeArrowheads="1"/>
            </p:cNvSpPr>
            <p:nvPr/>
          </p:nvSpPr>
          <p:spPr bwMode="auto">
            <a:xfrm>
              <a:off x="7264369" y="3496018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58" name="Rectangle 150"/>
            <p:cNvSpPr>
              <a:spLocks noChangeArrowheads="1"/>
            </p:cNvSpPr>
            <p:nvPr/>
          </p:nvSpPr>
          <p:spPr bwMode="auto">
            <a:xfrm>
              <a:off x="7958104" y="2632417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59" name="Rectangle 151"/>
            <p:cNvSpPr>
              <a:spLocks noChangeArrowheads="1"/>
            </p:cNvSpPr>
            <p:nvPr/>
          </p:nvSpPr>
          <p:spPr bwMode="auto">
            <a:xfrm>
              <a:off x="7931116" y="4724745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60" name="Rectangle 152"/>
            <p:cNvSpPr>
              <a:spLocks noChangeArrowheads="1"/>
            </p:cNvSpPr>
            <p:nvPr/>
          </p:nvSpPr>
          <p:spPr bwMode="auto">
            <a:xfrm>
              <a:off x="7958104" y="292134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1" name="Rectangle 153"/>
            <p:cNvSpPr>
              <a:spLocks noChangeArrowheads="1"/>
            </p:cNvSpPr>
            <p:nvPr/>
          </p:nvSpPr>
          <p:spPr bwMode="auto">
            <a:xfrm>
              <a:off x="7958104" y="3234080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2" name="Rectangle 154"/>
            <p:cNvSpPr>
              <a:spLocks noChangeArrowheads="1"/>
            </p:cNvSpPr>
            <p:nvPr/>
          </p:nvSpPr>
          <p:spPr bwMode="auto">
            <a:xfrm>
              <a:off x="7958104" y="3483318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3" name="Rectangle 155"/>
            <p:cNvSpPr>
              <a:spLocks noChangeArrowheads="1"/>
            </p:cNvSpPr>
            <p:nvPr/>
          </p:nvSpPr>
          <p:spPr bwMode="auto">
            <a:xfrm>
              <a:off x="7958104" y="3757956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64" name="Rectangle 156"/>
            <p:cNvSpPr>
              <a:spLocks noChangeArrowheads="1"/>
            </p:cNvSpPr>
            <p:nvPr/>
          </p:nvSpPr>
          <p:spPr bwMode="auto">
            <a:xfrm>
              <a:off x="6389661" y="2084728"/>
              <a:ext cx="84959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Time horizon </a:t>
              </a:r>
              <a:endParaRPr lang="en-US" altLang="en-US" sz="1828"/>
            </a:p>
          </p:txBody>
        </p:sp>
        <p:sp>
          <p:nvSpPr>
            <p:cNvPr id="165" name="Rectangle 157"/>
            <p:cNvSpPr>
              <a:spLocks noChangeArrowheads="1"/>
            </p:cNvSpPr>
            <p:nvPr/>
          </p:nvSpPr>
          <p:spPr bwMode="auto">
            <a:xfrm>
              <a:off x="7264369" y="2084728"/>
              <a:ext cx="26609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100 </a:t>
              </a:r>
              <a:endParaRPr lang="en-US" altLang="en-US" sz="1828"/>
            </a:p>
          </p:txBody>
        </p:sp>
        <p:sp>
          <p:nvSpPr>
            <p:cNvPr id="166" name="Rectangle 158"/>
            <p:cNvSpPr>
              <a:spLocks noChangeArrowheads="1"/>
            </p:cNvSpPr>
            <p:nvPr/>
          </p:nvSpPr>
          <p:spPr bwMode="auto">
            <a:xfrm>
              <a:off x="7539006" y="2084728"/>
              <a:ext cx="33182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years</a:t>
              </a:r>
              <a:endParaRPr lang="en-US" altLang="en-US" sz="1828"/>
            </a:p>
          </p:txBody>
        </p:sp>
        <p:sp>
          <p:nvSpPr>
            <p:cNvPr id="167" name="Oval 159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8" name="Oval 160"/>
            <p:cNvSpPr>
              <a:spLocks noChangeArrowheads="1"/>
            </p:cNvSpPr>
            <p:nvPr/>
          </p:nvSpPr>
          <p:spPr bwMode="auto">
            <a:xfrm>
              <a:off x="6891309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69" name="Oval 161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0" name="Oval 162"/>
            <p:cNvSpPr>
              <a:spLocks noChangeArrowheads="1"/>
            </p:cNvSpPr>
            <p:nvPr/>
          </p:nvSpPr>
          <p:spPr bwMode="auto">
            <a:xfrm>
              <a:off x="6645247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1" name="Oval 163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9225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2" name="Oval 164"/>
            <p:cNvSpPr>
              <a:spLocks noChangeArrowheads="1"/>
            </p:cNvSpPr>
            <p:nvPr/>
          </p:nvSpPr>
          <p:spPr bwMode="auto">
            <a:xfrm>
              <a:off x="6891309" y="4037356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3" name="Oval 165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4" name="Oval 166"/>
            <p:cNvSpPr>
              <a:spLocks noChangeArrowheads="1"/>
            </p:cNvSpPr>
            <p:nvPr/>
          </p:nvSpPr>
          <p:spPr bwMode="auto">
            <a:xfrm>
              <a:off x="6891309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FFC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5" name="Oval 167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6" name="Oval 168"/>
            <p:cNvSpPr>
              <a:spLocks noChangeArrowheads="1"/>
            </p:cNvSpPr>
            <p:nvPr/>
          </p:nvSpPr>
          <p:spPr bwMode="auto">
            <a:xfrm>
              <a:off x="6645247" y="4285007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7" name="Oval 169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8" name="Oval 170"/>
            <p:cNvSpPr>
              <a:spLocks noChangeArrowheads="1"/>
            </p:cNvSpPr>
            <p:nvPr/>
          </p:nvSpPr>
          <p:spPr bwMode="auto">
            <a:xfrm>
              <a:off x="6645247" y="4531070"/>
              <a:ext cx="147637" cy="147638"/>
            </a:xfrm>
            <a:prstGeom prst="ellipse">
              <a:avLst/>
            </a:prstGeom>
            <a:noFill/>
            <a:ln w="53975" cap="rnd">
              <a:solidFill>
                <a:srgbClr val="33CC3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4294" tIns="32147" rIns="64294" bIns="32147" numCol="1" anchor="t" anchorCtr="0" compatLnSpc="1">
              <a:prstTxWarp prst="textNoShape">
                <a:avLst/>
              </a:prstTxWarp>
            </a:bodyPr>
            <a:lstStyle/>
            <a:p>
              <a:endParaRPr lang="en-GB" sz="1266"/>
            </a:p>
          </p:txBody>
        </p:sp>
        <p:sp>
          <p:nvSpPr>
            <p:cNvPr id="179" name="Rectangle 171"/>
            <p:cNvSpPr>
              <a:spLocks noChangeArrowheads="1"/>
            </p:cNvSpPr>
            <p:nvPr/>
          </p:nvSpPr>
          <p:spPr bwMode="auto">
            <a:xfrm>
              <a:off x="6427761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6</a:t>
              </a:r>
              <a:endParaRPr lang="en-US" altLang="en-US" sz="1828"/>
            </a:p>
          </p:txBody>
        </p:sp>
        <p:sp>
          <p:nvSpPr>
            <p:cNvPr id="180" name="Rectangle 172"/>
            <p:cNvSpPr>
              <a:spLocks noChangeArrowheads="1"/>
            </p:cNvSpPr>
            <p:nvPr/>
          </p:nvSpPr>
          <p:spPr bwMode="auto">
            <a:xfrm>
              <a:off x="6427761" y="42802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7</a:t>
              </a:r>
              <a:endParaRPr lang="en-US" altLang="en-US" sz="1828"/>
            </a:p>
          </p:txBody>
        </p:sp>
        <p:sp>
          <p:nvSpPr>
            <p:cNvPr id="181" name="Rectangle 173"/>
            <p:cNvSpPr>
              <a:spLocks noChangeArrowheads="1"/>
            </p:cNvSpPr>
            <p:nvPr/>
          </p:nvSpPr>
          <p:spPr bwMode="auto">
            <a:xfrm>
              <a:off x="6427761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8</a:t>
              </a:r>
              <a:endParaRPr lang="en-US" altLang="en-US" sz="1828"/>
            </a:p>
          </p:txBody>
        </p:sp>
        <p:sp>
          <p:nvSpPr>
            <p:cNvPr id="182" name="Rectangle 174"/>
            <p:cNvSpPr>
              <a:spLocks noChangeArrowheads="1"/>
            </p:cNvSpPr>
            <p:nvPr/>
          </p:nvSpPr>
          <p:spPr bwMode="auto">
            <a:xfrm>
              <a:off x="8559764" y="4019894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3" name="Rectangle 175"/>
            <p:cNvSpPr>
              <a:spLocks noChangeArrowheads="1"/>
            </p:cNvSpPr>
            <p:nvPr/>
          </p:nvSpPr>
          <p:spPr bwMode="auto">
            <a:xfrm>
              <a:off x="8559764" y="4215157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4" name="Rectangle 176"/>
            <p:cNvSpPr>
              <a:spLocks noChangeArrowheads="1"/>
            </p:cNvSpPr>
            <p:nvPr/>
          </p:nvSpPr>
          <p:spPr bwMode="auto">
            <a:xfrm>
              <a:off x="8532776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5" name="Rectangle 177"/>
            <p:cNvSpPr>
              <a:spLocks noChangeArrowheads="1"/>
            </p:cNvSpPr>
            <p:nvPr/>
          </p:nvSpPr>
          <p:spPr bwMode="auto">
            <a:xfrm>
              <a:off x="8612151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6" name="Rectangle 178"/>
            <p:cNvSpPr>
              <a:spLocks noChangeArrowheads="1"/>
            </p:cNvSpPr>
            <p:nvPr/>
          </p:nvSpPr>
          <p:spPr bwMode="auto">
            <a:xfrm>
              <a:off x="8689938" y="4516782"/>
              <a:ext cx="46488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-</a:t>
              </a:r>
              <a:endParaRPr lang="en-US" altLang="en-US" sz="1828"/>
            </a:p>
          </p:txBody>
        </p:sp>
        <p:sp>
          <p:nvSpPr>
            <p:cNvPr id="187" name="Rectangle 179"/>
            <p:cNvSpPr>
              <a:spLocks noChangeArrowheads="1"/>
            </p:cNvSpPr>
            <p:nvPr/>
          </p:nvSpPr>
          <p:spPr bwMode="auto">
            <a:xfrm>
              <a:off x="7264369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  <p:sp>
          <p:nvSpPr>
            <p:cNvPr id="188" name="Rectangle 180"/>
            <p:cNvSpPr>
              <a:spLocks noChangeArrowheads="1"/>
            </p:cNvSpPr>
            <p:nvPr/>
          </p:nvSpPr>
          <p:spPr bwMode="auto">
            <a:xfrm>
              <a:off x="7264369" y="4254844"/>
              <a:ext cx="230832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</a:t>
              </a:r>
              <a:endParaRPr lang="en-US" altLang="en-US" sz="1828"/>
            </a:p>
          </p:txBody>
        </p:sp>
        <p:sp>
          <p:nvSpPr>
            <p:cNvPr id="189" name="Rectangle 181"/>
            <p:cNvSpPr>
              <a:spLocks noChangeArrowheads="1"/>
            </p:cNvSpPr>
            <p:nvPr/>
          </p:nvSpPr>
          <p:spPr bwMode="auto">
            <a:xfrm>
              <a:off x="7264369" y="4019894"/>
              <a:ext cx="307777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++++</a:t>
              </a:r>
              <a:endParaRPr lang="en-US" altLang="en-US" sz="1828"/>
            </a:p>
          </p:txBody>
        </p:sp>
        <p:sp>
          <p:nvSpPr>
            <p:cNvPr id="190" name="Rectangle 182"/>
            <p:cNvSpPr>
              <a:spLocks noChangeArrowheads="1"/>
            </p:cNvSpPr>
            <p:nvPr/>
          </p:nvSpPr>
          <p:spPr bwMode="auto">
            <a:xfrm>
              <a:off x="7958104" y="401989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1" name="Rectangle 183"/>
            <p:cNvSpPr>
              <a:spLocks noChangeArrowheads="1"/>
            </p:cNvSpPr>
            <p:nvPr/>
          </p:nvSpPr>
          <p:spPr bwMode="auto">
            <a:xfrm>
              <a:off x="7958104" y="4242144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0</a:t>
              </a:r>
              <a:endParaRPr lang="en-US" altLang="en-US" sz="1828"/>
            </a:p>
          </p:txBody>
        </p:sp>
        <p:sp>
          <p:nvSpPr>
            <p:cNvPr id="192" name="Rectangle 184"/>
            <p:cNvSpPr>
              <a:spLocks noChangeArrowheads="1"/>
            </p:cNvSpPr>
            <p:nvPr/>
          </p:nvSpPr>
          <p:spPr bwMode="auto">
            <a:xfrm>
              <a:off x="7931116" y="4516782"/>
              <a:ext cx="76944" cy="183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914212"/>
              <a:r>
                <a:rPr lang="en-US" altLang="en-US" sz="1195">
                  <a:solidFill>
                    <a:srgbClr val="000000"/>
                  </a:solidFill>
                  <a:latin typeface="Calibri" pitchFamily="34" charset="0"/>
                </a:rPr>
                <a:t>+</a:t>
              </a:r>
              <a:endParaRPr lang="en-US" altLang="en-US" sz="1828"/>
            </a:p>
          </p:txBody>
        </p:sp>
      </p:grpSp>
    </p:spTree>
    <p:extLst>
      <p:ext uri="{BB962C8B-B14F-4D97-AF65-F5344CB8AC3E}">
        <p14:creationId xmlns:p14="http://schemas.microsoft.com/office/powerpoint/2010/main" val="4054664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3200" dirty="0"/>
            </a:br>
            <a:r>
              <a:rPr lang="en-GB" sz="3200" dirty="0"/>
              <a:t>Exploratory scenario thinking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67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687" dirty="0"/>
              <a:t>Imagine you are a flood risk manager. You need to decide on an investment in dikes for the coming ten years. You have been given the following information</a:t>
            </a:r>
          </a:p>
          <a:p>
            <a:endParaRPr lang="en-US" sz="1687" dirty="0"/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Chance of a severe flood is 1 in 6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Damage in case of a flood is 1 million 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Costs of investment in dikes is 1.3 million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If dikes are built, chance of flood falls below 1 in 50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Assume a 10-year planning horizon</a:t>
            </a:r>
          </a:p>
          <a:p>
            <a:pPr marL="321457" indent="-321457">
              <a:buFont typeface="Arial"/>
              <a:buChar char="•"/>
            </a:pPr>
            <a:endParaRPr lang="en-US" sz="1687" dirty="0"/>
          </a:p>
          <a:p>
            <a:r>
              <a:rPr lang="en-US" sz="1687" dirty="0"/>
              <a:t>Will you invest in the dikes?</a:t>
            </a:r>
          </a:p>
        </p:txBody>
      </p:sp>
      <p:pic>
        <p:nvPicPr>
          <p:cNvPr id="5" name="Picture 4" descr="7b447284baa28ce05cb522dac3861f70d296960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711" y="4202349"/>
            <a:ext cx="2264496" cy="22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2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55472-4D49-7B41-83E1-48080E84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114000"/>
              </a:lnSpc>
            </a:pPr>
            <a:endParaRPr lang="en-GB" sz="3094" dirty="0"/>
          </a:p>
          <a:p>
            <a:pPr marL="0" indent="0" algn="ctr">
              <a:lnSpc>
                <a:spcPct val="114000"/>
              </a:lnSpc>
              <a:buNone/>
            </a:pPr>
            <a:r>
              <a:rPr lang="en-GB" sz="3094" dirty="0"/>
              <a:t>Often, more information can be captured in an ensemble of alternative plausible models than can be captured by any individual model. </a:t>
            </a:r>
          </a:p>
          <a:p>
            <a:endParaRPr lang="en-US" sz="3094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F0E3FF-241E-8543-9EAF-5DC88388226E}"/>
              </a:ext>
            </a:extLst>
          </p:cNvPr>
          <p:cNvSpPr txBox="1">
            <a:spLocks/>
          </p:cNvSpPr>
          <p:nvPr/>
        </p:nvSpPr>
        <p:spPr>
          <a:xfrm>
            <a:off x="6551676" y="6154928"/>
            <a:ext cx="3982512" cy="703072"/>
          </a:xfrm>
          <a:prstGeom prst="rect">
            <a:avLst/>
          </a:prstGeom>
          <a:noFill/>
        </p:spPr>
        <p:txBody>
          <a:bodyPr vert="horz" lIns="64294" tIns="32147" rIns="64294" bIns="32147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44" dirty="0" err="1">
                <a:solidFill>
                  <a:schemeClr val="bg1">
                    <a:lumMod val="75000"/>
                  </a:schemeClr>
                </a:solidFill>
              </a:rPr>
              <a:t>Bankes</a:t>
            </a:r>
            <a:r>
              <a:rPr lang="en-US" sz="844" dirty="0">
                <a:solidFill>
                  <a:schemeClr val="bg1">
                    <a:lumMod val="75000"/>
                  </a:schemeClr>
                </a:solidFill>
              </a:rPr>
              <a:t> (2002) 10.1073􏰅pnas.092081399</a:t>
            </a:r>
          </a:p>
        </p:txBody>
      </p:sp>
    </p:spTree>
    <p:extLst>
      <p:ext uri="{BB962C8B-B14F-4D97-AF65-F5344CB8AC3E}">
        <p14:creationId xmlns:p14="http://schemas.microsoft.com/office/powerpoint/2010/main" val="306382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XLRM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0" y="1231900"/>
            <a:ext cx="8917620" cy="409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0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model as a function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orient="vert" idx="1"/>
          </p:nvPr>
        </p:nvSpPr>
        <p:spPr>
          <a:xfrm>
            <a:off x="698500" y="2932771"/>
            <a:ext cx="10773500" cy="3015592"/>
          </a:xfrm>
        </p:spPr>
        <p:txBody>
          <a:bodyPr/>
          <a:lstStyle/>
          <a:p>
            <a:r>
              <a:rPr lang="en-US" dirty="0"/>
              <a:t>X : uncertainties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Model structure uncertainties as well as exogenous forces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uncertainty space is called a scenario</a:t>
            </a:r>
          </a:p>
          <a:p>
            <a:r>
              <a:rPr lang="en-US" dirty="0"/>
              <a:t>L : levers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lever space is called a policy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Policies to be tested over the uncertainties</a:t>
            </a:r>
          </a:p>
          <a:p>
            <a:r>
              <a:rPr lang="en-US" dirty="0"/>
              <a:t>M :  outcomes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Outcomes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7" y="1454406"/>
            <a:ext cx="4529639" cy="1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4" name="Content Placeholder 3" descr="fig1.png_high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4" b="-16034"/>
          <a:stretch>
            <a:fillRect/>
          </a:stretch>
        </p:blipFill>
        <p:spPr>
          <a:xfrm>
            <a:off x="2340000" y="1260000"/>
            <a:ext cx="7532821" cy="5133600"/>
          </a:xfrm>
        </p:spPr>
      </p:pic>
    </p:spTree>
    <p:extLst>
      <p:ext uri="{BB962C8B-B14F-4D97-AF65-F5344CB8AC3E}">
        <p14:creationId xmlns:p14="http://schemas.microsoft.com/office/powerpoint/2010/main" val="283328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6" name="Content Placeholder 3" descr="fig3.png_highres.png">
            <a:extLst>
              <a:ext uri="{FF2B5EF4-FFF2-40B4-BE49-F238E27FC236}">
                <a16:creationId xmlns:a16="http://schemas.microsoft.com/office/drawing/2014/main" id="{FC9D4D3F-AEF2-F14D-8933-53D3B768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31100" cy="5131416"/>
          </a:xfrm>
        </p:spPr>
      </p:pic>
    </p:spTree>
    <p:extLst>
      <p:ext uri="{BB962C8B-B14F-4D97-AF65-F5344CB8AC3E}">
        <p14:creationId xmlns:p14="http://schemas.microsoft.com/office/powerpoint/2010/main" val="36173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9" name="Content Placeholder 3" descr="fig4.png_highres.png">
            <a:extLst>
              <a:ext uri="{FF2B5EF4-FFF2-40B4-BE49-F238E27FC236}">
                <a16:creationId xmlns:a16="http://schemas.microsoft.com/office/drawing/2014/main" id="{E947516E-7B48-DD40-A48E-6137B5F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54771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5.png_highres.png">
            <a:extLst>
              <a:ext uri="{FF2B5EF4-FFF2-40B4-BE49-F238E27FC236}">
                <a16:creationId xmlns:a16="http://schemas.microsoft.com/office/drawing/2014/main" id="{7ACE87B0-D5B7-DD40-A743-5A1038DB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49" b="-23849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26214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6.png_highres.png">
            <a:extLst>
              <a:ext uri="{FF2B5EF4-FFF2-40B4-BE49-F238E27FC236}">
                <a16:creationId xmlns:a16="http://schemas.microsoft.com/office/drawing/2014/main" id="{DCB1B37C-7784-5944-84FB-BE3E1DE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91158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7.png_highres.png">
            <a:extLst>
              <a:ext uri="{FF2B5EF4-FFF2-40B4-BE49-F238E27FC236}">
                <a16:creationId xmlns:a16="http://schemas.microsoft.com/office/drawing/2014/main" id="{07745C3C-BF1B-E846-A293-5FAE4B0B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18285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5" descr="fig8_highres.png">
            <a:extLst>
              <a:ext uri="{FF2B5EF4-FFF2-40B4-BE49-F238E27FC236}">
                <a16:creationId xmlns:a16="http://schemas.microsoft.com/office/drawing/2014/main" id="{AFB203E9-0A55-E04E-8353-0743570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6" b="-16046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3597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1687" dirty="0"/>
              <a:t>Imagine you are a flood risk manager. You need to decide on an investment in dikes for the coming ten years. You have been given the following information</a:t>
            </a:r>
          </a:p>
          <a:p>
            <a:endParaRPr lang="en-US" sz="1687" dirty="0"/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According to a first group of experts, the chance of a severe flood is 1 in 6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According to a second group of experts, the chance of a severe flood is 1 in 10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Damage in case of a flood is 1 million 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Costs of investment in dikes is 1.3 million</a:t>
            </a:r>
          </a:p>
          <a:p>
            <a:pPr marL="321457" indent="-321457">
              <a:buFont typeface="Arial"/>
              <a:buChar char="•"/>
            </a:pPr>
            <a:r>
              <a:rPr lang="en-US" sz="1687" dirty="0"/>
              <a:t>If dikes are built, chance of flood falls below 1 in 50</a:t>
            </a:r>
          </a:p>
          <a:p>
            <a:r>
              <a:rPr lang="en-US" sz="1687" dirty="0"/>
              <a:t>Will you invest in the dikes?</a:t>
            </a:r>
          </a:p>
        </p:txBody>
      </p:sp>
      <p:pic>
        <p:nvPicPr>
          <p:cNvPr id="4" name="Picture 3" descr="7b447284baa28ce05cb522dac3861f70d296960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63" y="2840405"/>
            <a:ext cx="1859451" cy="1859451"/>
          </a:xfrm>
          <a:prstGeom prst="rect">
            <a:avLst/>
          </a:prstGeom>
        </p:spPr>
      </p:pic>
      <p:pic>
        <p:nvPicPr>
          <p:cNvPr id="5" name="Picture 4" descr="142112232955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56" y="4746074"/>
            <a:ext cx="1840058" cy="18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5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Manual scenario discovery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7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5633C4-76EB-811D-AC89-9A1198E4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80" y="126547"/>
            <a:ext cx="10413566" cy="6731453"/>
          </a:xfrm>
          <a:prstGeom prst="rect">
            <a:avLst/>
          </a:prstGeom>
        </p:spPr>
      </p:pic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32205A5-6D8E-5BA0-5E35-4B88D427711A}"/>
              </a:ext>
            </a:extLst>
          </p:cNvPr>
          <p:cNvSpPr/>
          <p:nvPr/>
        </p:nvSpPr>
        <p:spPr>
          <a:xfrm>
            <a:off x="6400799" y="1207063"/>
            <a:ext cx="3428999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NL" dirty="0"/>
              <a:t>lick and download as zip file</a:t>
            </a:r>
          </a:p>
        </p:txBody>
      </p:sp>
    </p:spTree>
    <p:extLst>
      <p:ext uri="{BB962C8B-B14F-4D97-AF65-F5344CB8AC3E}">
        <p14:creationId xmlns:p14="http://schemas.microsoft.com/office/powerpoint/2010/main" val="266400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NL" dirty="0"/>
              <a:t>nzip the downloaded file</a:t>
            </a:r>
          </a:p>
          <a:p>
            <a:r>
              <a:rPr lang="en-US" dirty="0"/>
              <a:t>O</a:t>
            </a:r>
            <a:r>
              <a:rPr lang="en-NL" dirty="0"/>
              <a:t>pen </a:t>
            </a:r>
            <a:r>
              <a:rPr lang="en-US" dirty="0" err="1"/>
              <a:t>manual_scenario_discovery.html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9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55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A6D6"/>
                </a:solidFill>
              </a:rPr>
              <a:t>Problem</a:t>
            </a:r>
            <a:r>
              <a:rPr lang="en-US" dirty="0"/>
              <a:t>: find an (orthogonal) subspace in the model input space, which has a high concentration of cases of interest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problem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Regression vs. (binary) classification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algorithms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Classification and Regression Trees (CART)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Patient Rule Induction Algorithm (PRIM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Various other more specialized possibilities</a:t>
            </a:r>
          </a:p>
          <a:p>
            <a:pPr marL="321440" indent="-32144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7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pic>
        <p:nvPicPr>
          <p:cNvPr id="5" name="Picture 4" descr="figscatter_2d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5" y="1150622"/>
            <a:ext cx="5164324" cy="50603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3817622" y="5454225"/>
            <a:ext cx="455675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222667" y="1201252"/>
            <a:ext cx="0" cy="42529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ight Arrow 13"/>
          <p:cNvSpPr/>
          <p:nvPr/>
        </p:nvSpPr>
        <p:spPr bwMode="auto">
          <a:xfrm>
            <a:off x="4374559" y="1656928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6200000">
            <a:off x="7336450" y="4770711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6045369" y="1251883"/>
            <a:ext cx="0" cy="172144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45369" y="2973324"/>
            <a:ext cx="22783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0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Lenient hill-climbing optimization algorithm</a:t>
            </a:r>
          </a:p>
          <a:p>
            <a:endParaRPr lang="en-US" dirty="0"/>
          </a:p>
          <a:p>
            <a:r>
              <a:rPr lang="en-US" dirty="0"/>
              <a:t>Each step in the optimization is stored </a:t>
            </a:r>
            <a:r>
              <a:rPr lang="en-US" dirty="0">
                <a:sym typeface="Wingdings"/>
              </a:rPr>
              <a:t> peeling trajectory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Coverage</a:t>
            </a:r>
            <a:r>
              <a:rPr lang="en-US" dirty="0">
                <a:sym typeface="Wingdings"/>
              </a:rPr>
              <a:t>: fraction of cases of interest within the box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Density</a:t>
            </a:r>
            <a:r>
              <a:rPr lang="en-US" dirty="0">
                <a:sym typeface="Wingdings"/>
              </a:rPr>
              <a:t>: fraction of cases in the box which is of interest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Interpretability</a:t>
            </a:r>
            <a:r>
              <a:rPr lang="en-US" dirty="0">
                <a:sym typeface="Wingdings"/>
              </a:rPr>
              <a:t>: number of restricted uncertainties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Quasi p-values</a:t>
            </a:r>
            <a:r>
              <a:rPr lang="en-US" dirty="0">
                <a:sym typeface="Wingdings"/>
              </a:rPr>
              <a:t>: one sided binomial test, proxy for statistical significance of each restricted uncertainty in isolation</a:t>
            </a:r>
          </a:p>
          <a:p>
            <a:r>
              <a:rPr lang="en-US" b="1" dirty="0">
                <a:solidFill>
                  <a:srgbClr val="01A5D6"/>
                </a:solidFill>
                <a:sym typeface="Wingdings"/>
              </a:rPr>
              <a:t>Resampling statistic</a:t>
            </a:r>
            <a:r>
              <a:rPr lang="en-US" dirty="0">
                <a:sym typeface="Wingdings"/>
              </a:rPr>
              <a:t>: do random subsets of the same dataset produce essentially the same box?</a:t>
            </a:r>
            <a:endParaRPr lang="en-US" b="1" dirty="0">
              <a:solidFill>
                <a:srgbClr val="01A5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4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peeling_trajectory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9" y="1150622"/>
            <a:ext cx="5999214" cy="5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box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7" y="1606297"/>
            <a:ext cx="9057361" cy="3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Discovery</a:t>
            </a:r>
            <a:endParaRPr lang="en-US" sz="218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54" y="1454406"/>
            <a:ext cx="6328828" cy="5113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74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9579-9C1C-091D-D1FF-625C7362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is deep uncertainty?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4534-BC41-5D3D-8463-B5B906B3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Deep uncertainty refers to the situation where the various parties to a decision do not know or cannot agree on</a:t>
            </a:r>
          </a:p>
          <a:p>
            <a:pPr lvl="1"/>
            <a:r>
              <a:rPr lang="en-US" dirty="0"/>
              <a:t>The system model that relates actions to consequences</a:t>
            </a:r>
          </a:p>
          <a:p>
            <a:pPr lvl="1"/>
            <a:r>
              <a:rPr lang="en-US" dirty="0"/>
              <a:t>T</a:t>
            </a:r>
            <a:r>
              <a:rPr lang="en-NL" dirty="0"/>
              <a:t>he prior probability distributions to put on the inputs to the system model(s)</a:t>
            </a:r>
          </a:p>
          <a:p>
            <a:pPr lvl="1"/>
            <a:r>
              <a:rPr lang="en-US" dirty="0"/>
              <a:t>W</a:t>
            </a:r>
            <a:r>
              <a:rPr lang="en-NL" dirty="0"/>
              <a:t>hich consequences to consider and their relative importance</a:t>
            </a:r>
          </a:p>
          <a:p>
            <a:r>
              <a:rPr lang="en-US" dirty="0"/>
              <a:t>Deep uncertainty often involves decisions made over time in dynamic interaction with the system.</a:t>
            </a:r>
          </a:p>
          <a:p>
            <a:endParaRPr lang="en-US" dirty="0"/>
          </a:p>
          <a:p>
            <a:r>
              <a:rPr lang="en-US" dirty="0"/>
              <a:t>Kenneth Arrow first used the term in the late 1990s to characterize the climate change debate</a:t>
            </a:r>
          </a:p>
          <a:p>
            <a:r>
              <a:rPr lang="en-US" dirty="0"/>
              <a:t>Formal work on dealing with deep uncertainty started in the early 2000s at the RAND Corporation and TU Delft.</a:t>
            </a:r>
          </a:p>
          <a:p>
            <a:endParaRPr lang="en-US" dirty="0"/>
          </a:p>
          <a:p>
            <a:r>
              <a:rPr lang="en-US" dirty="0"/>
              <a:t>Deep uncertainty is also known as radical uncertainty, Knightian uncertainty, or uncertainty proper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4195-B560-13B7-706D-51D6B0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33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Scenario discovery for designing adaptation pathways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Scenario discovery results can be understood as an n-dimensional generalization of adaptation tipping points</a:t>
            </a:r>
          </a:p>
          <a:p>
            <a:endParaRPr lang="en-NL" dirty="0"/>
          </a:p>
          <a:p>
            <a:r>
              <a:rPr lang="en-NL" dirty="0"/>
              <a:t>An adaptation tipping point is the level of an exogenous driver at which adaptation is required. These can be mapped to time for different scenarios</a:t>
            </a:r>
          </a:p>
          <a:p>
            <a:endParaRPr lang="en-NL" dirty="0"/>
          </a:p>
          <a:p>
            <a:r>
              <a:rPr lang="en-NL" dirty="0"/>
              <a:t>Scenario discovery finds n-dimensional boxes in the uncertainty space where a given policy fails</a:t>
            </a:r>
          </a:p>
          <a:p>
            <a:endParaRPr lang="en-NL" dirty="0"/>
          </a:p>
          <a:p>
            <a:r>
              <a:rPr lang="en-US" dirty="0"/>
              <a:t>S</a:t>
            </a:r>
            <a:r>
              <a:rPr lang="en-NL" dirty="0"/>
              <a:t>ome caveats</a:t>
            </a:r>
          </a:p>
          <a:p>
            <a:pPr lvl="1"/>
            <a:r>
              <a:rPr lang="en-US" dirty="0"/>
              <a:t>N</a:t>
            </a:r>
            <a:r>
              <a:rPr lang="en-NL" dirty="0"/>
              <a:t>ot all exogenous drivers change over time</a:t>
            </a:r>
          </a:p>
          <a:p>
            <a:pPr lvl="1"/>
            <a:r>
              <a:rPr lang="en-US" dirty="0"/>
              <a:t>M</a:t>
            </a:r>
            <a:r>
              <a:rPr lang="en-NL" dirty="0"/>
              <a:t>apping scenario discovery results onto the time axis is an open research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9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80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scenario discovery.ipynb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NL" dirty="0"/>
              <a:t>100 experiments.tar.gz</a:t>
            </a:r>
          </a:p>
          <a:p>
            <a:pPr lvl="1"/>
            <a:r>
              <a:rPr lang="en-NL" dirty="0"/>
              <a:t>10000 experiments.tar.gz</a:t>
            </a:r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C37A2F-3E58-F74C-9B9C-4923A883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EMA workbench: a python library for RDM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sz="2000" dirty="0"/>
              <a:t>Code: </a:t>
            </a:r>
            <a:r>
              <a:rPr lang="en-US" sz="2000" dirty="0">
                <a:hlinkClick r:id="rId2"/>
              </a:rPr>
              <a:t>https://github.com/quaquel/EMAworkbench</a:t>
            </a:r>
            <a:endParaRPr lang="en-US" sz="2000" dirty="0"/>
          </a:p>
          <a:p>
            <a:r>
              <a:rPr lang="en-US" sz="2000" dirty="0"/>
              <a:t>Documentation: </a:t>
            </a:r>
            <a:r>
              <a:rPr lang="en-US" sz="2000" dirty="0">
                <a:hlinkClick r:id="rId3"/>
              </a:rPr>
              <a:t>https://emaworkbench.readthedocs.io/en/latest/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pip installable </a:t>
            </a:r>
          </a:p>
          <a:p>
            <a:pPr lvl="1"/>
            <a:r>
              <a:rPr lang="en-US" sz="2000" dirty="0">
                <a:latin typeface="Courier"/>
                <a:cs typeface="Courier"/>
              </a:rPr>
              <a:t>pip install </a:t>
            </a:r>
            <a:r>
              <a:rPr lang="en-US" sz="2000" dirty="0" err="1">
                <a:latin typeface="Courier"/>
                <a:cs typeface="Courier"/>
              </a:rPr>
              <a:t>ema_workbench</a:t>
            </a:r>
            <a:r>
              <a:rPr lang="en-US" sz="2000" dirty="0">
                <a:latin typeface="Courier"/>
                <a:cs typeface="Courier"/>
              </a:rPr>
              <a:t>[recommended]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88779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44</a:t>
            </a:fld>
            <a:endParaRPr lang="nl-NL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422A46-A98B-DED4-305F-DD596747D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241927"/>
            <a:ext cx="10056091" cy="6500377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6899564" y="1154183"/>
            <a:ext cx="3621887" cy="472209"/>
          </a:xfrm>
          <a:prstGeom prst="wedgeRectCallout">
            <a:avLst>
              <a:gd name="adj1" fmla="val -26218"/>
              <a:gd name="adj2" fmla="val 108710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 scenario </a:t>
            </a:r>
            <a:r>
              <a:rPr lang="en-US" dirty="0" err="1"/>
              <a:t>discovery.ipynb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5238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296F-356B-996B-8260-5C7A6699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DE69E-D303-EADC-AAD6-ADA6760A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0541E-2DAF-C971-E760-76198D453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45</a:t>
            </a:fld>
            <a:endParaRPr lang="nl-NL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127BB8-E4A6-3770-534E-8AA0BCB2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74006"/>
            <a:ext cx="10340146" cy="6683994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A296548-73AE-3F49-C46C-E3F04EF66BDF}"/>
              </a:ext>
            </a:extLst>
          </p:cNvPr>
          <p:cNvSpPr/>
          <p:nvPr/>
        </p:nvSpPr>
        <p:spPr>
          <a:xfrm>
            <a:off x="996570" y="1450614"/>
            <a:ext cx="3621887" cy="472209"/>
          </a:xfrm>
          <a:prstGeom prst="wedgeRectCallout">
            <a:avLst>
              <a:gd name="adj1" fmla="val -54907"/>
              <a:gd name="adj2" fmla="val 91106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file viewer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0481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3876-7D5D-8035-8A7E-6D67185A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EDC33-4740-F097-A53E-E4AD93B9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2C30-101A-8364-4A4E-C1000F0D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46</a:t>
            </a:fld>
            <a:endParaRPr lang="nl-NL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E486A8-530A-0657-03BE-871E2438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404640"/>
            <a:ext cx="9983355" cy="6453360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F3E8F7A9-BAD1-3D5F-1C31-13B5827DCA9B}"/>
              </a:ext>
            </a:extLst>
          </p:cNvPr>
          <p:cNvSpPr/>
          <p:nvPr/>
        </p:nvSpPr>
        <p:spPr>
          <a:xfrm>
            <a:off x="965397" y="2604005"/>
            <a:ext cx="3621887" cy="472209"/>
          </a:xfrm>
          <a:prstGeom prst="wedgeRectCallout">
            <a:avLst>
              <a:gd name="adj1" fmla="val -45153"/>
              <a:gd name="adj2" fmla="val -241168"/>
            </a:avLst>
          </a:prstGeom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upload files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9675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scenario discovery.ipynb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NL" dirty="0"/>
              <a:t>100 experiments.tar.gz</a:t>
            </a:r>
          </a:p>
          <a:p>
            <a:pPr lvl="1"/>
            <a:r>
              <a:rPr lang="en-NL" dirty="0"/>
              <a:t>10000 experiments.tar.gz</a:t>
            </a:r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387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Introduction to 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77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</a:t>
            </a:r>
          </a:p>
        </p:txBody>
      </p:sp>
      <p:sp>
        <p:nvSpPr>
          <p:cNvPr id="9" name="Vertical Text Placeholder 8">
            <a:extLst>
              <a:ext uri="{FF2B5EF4-FFF2-40B4-BE49-F238E27FC236}">
                <a16:creationId xmlns:a16="http://schemas.microsoft.com/office/drawing/2014/main" id="{998119BE-A418-ECC6-E1CC-24F1A2940E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68390" y="1591900"/>
            <a:ext cx="4603609" cy="4356463"/>
          </a:xfrm>
        </p:spPr>
        <p:txBody>
          <a:bodyPr/>
          <a:lstStyle/>
          <a:p>
            <a:r>
              <a:rPr lang="en-NL" dirty="0"/>
              <a:t>Robust decision making is the process of using computer simulations to iteratively stress test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D</a:t>
            </a:r>
            <a:r>
              <a:rPr lang="en-NL" b="1" dirty="0">
                <a:solidFill>
                  <a:srgbClr val="00A6D6"/>
                </a:solidFill>
              </a:rPr>
              <a:t>ecision Framing</a:t>
            </a:r>
            <a:r>
              <a:rPr lang="en-NL" dirty="0"/>
              <a:t>: structure the decision problem using the XLRM framework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Evaluate strategy across futures</a:t>
            </a:r>
            <a:r>
              <a:rPr lang="en-NL" dirty="0"/>
              <a:t>: explore behavior of modeled system across the uncertainties for all outcomes of interest, for one or more candidate strategies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Vulnerability analysis</a:t>
            </a:r>
            <a:r>
              <a:rPr lang="en-NL" dirty="0"/>
              <a:t>: scenario discovery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A6D6"/>
                </a:solidFill>
              </a:rPr>
              <a:t>T</a:t>
            </a:r>
            <a:r>
              <a:rPr lang="en-NL" b="1" dirty="0">
                <a:solidFill>
                  <a:srgbClr val="00A6D6"/>
                </a:solidFill>
              </a:rPr>
              <a:t>radeoff analysis</a:t>
            </a:r>
            <a:r>
              <a:rPr lang="en-NL" dirty="0"/>
              <a:t>: if vulnerabilities are limited analyse robustness tradeoffs amongst objectives </a:t>
            </a:r>
          </a:p>
          <a:p>
            <a:pPr marL="342900" indent="-342900">
              <a:buFont typeface="+mj-lt"/>
              <a:buAutoNum type="arabicPeriod"/>
            </a:pPr>
            <a:r>
              <a:rPr lang="en-NL" b="1" dirty="0">
                <a:solidFill>
                  <a:srgbClr val="00A6D6"/>
                </a:solidFill>
              </a:rPr>
              <a:t>New futures and strategies</a:t>
            </a:r>
            <a:r>
              <a:rPr lang="en-NL" dirty="0"/>
              <a:t>: based on interpretation of 3 and 4, refine XLRM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62D35-5314-8AAF-028B-BA7A2B658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1" y="1591900"/>
            <a:ext cx="6043201" cy="434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23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3438-D5AB-9246-8844-E21C0CDD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6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7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Experimental designs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" y="1635125"/>
            <a:ext cx="1120140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93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5364" name="Picture 2" descr="C:\workspace\ema_hacking\src\fi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35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35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6388" name="Picture 2" descr="C:\workspace\ema_hacking\src\fig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7412" name="Picture 2" descr="C:\workspace\ema_hacking\src\fi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795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 charset="0"/>
              </a:rPr>
              <a:t>How does a Latin Hypercube work?</a:t>
            </a:r>
          </a:p>
        </p:txBody>
      </p:sp>
      <p:pic>
        <p:nvPicPr>
          <p:cNvPr id="18436" name="Picture 2" descr="C:\workspace\ema_hacking\src\fig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0000" y="126000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829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Choosing a distribution</a:t>
            </a:r>
          </a:p>
        </p:txBody>
      </p:sp>
      <p:pic>
        <p:nvPicPr>
          <p:cNvPr id="20482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67424" y="1171577"/>
            <a:ext cx="4822031" cy="4822031"/>
          </a:xfrm>
        </p:spPr>
      </p:pic>
      <p:pic>
        <p:nvPicPr>
          <p:cNvPr id="20485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71575"/>
            <a:ext cx="4802188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 bwMode="auto">
          <a:xfrm>
            <a:off x="6827838" y="4732340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405813" y="4768853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328025" y="2835278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761163" y="2873377"/>
            <a:ext cx="717550" cy="403745"/>
          </a:xfrm>
          <a:prstGeom prst="ellipse">
            <a:avLst/>
          </a:prstGeom>
          <a:noFill/>
          <a:ln w="76200" cmpd="sng">
            <a:solidFill>
              <a:srgbClr val="01A5D6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9" tIns="45715" rIns="91429" bIns="45715">
            <a:spAutoFit/>
          </a:bodyPr>
          <a:lstStyle/>
          <a:p>
            <a:pPr defTabSz="761883">
              <a:defRPr/>
            </a:pPr>
            <a:endParaRPr lang="en-US" sz="1266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RDM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420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Shallow lake problem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36BDECA-F381-1786-4FAC-E9A15697A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3146136" cy="4356463"/>
          </a:xfrm>
        </p:spPr>
        <p:txBody>
          <a:bodyPr/>
          <a:lstStyle/>
          <a:p>
            <a:r>
              <a:rPr lang="en-US" dirty="0"/>
              <a:t>How much anthropogenic pollution to release into the lake, while avoiding that the lake tips into an irreversible eutrophic state?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Adaptive version: what is a state based control rule that tells how much can be released? 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714B0E-AE59-6486-A20F-01F59EE3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14" y="1591900"/>
            <a:ext cx="7378974" cy="33718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9CE915-64EC-ADD6-57AB-A2D10CC60C93}"/>
              </a:ext>
            </a:extLst>
          </p:cNvPr>
          <p:cNvSpPr txBox="1"/>
          <p:nvPr/>
        </p:nvSpPr>
        <p:spPr>
          <a:xfrm>
            <a:off x="4404014" y="5062139"/>
            <a:ext cx="8156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Hadka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et al (2015). 10.1016/j.envsoft.2015.07.014.</a:t>
            </a:r>
          </a:p>
          <a:p>
            <a:endParaRPr lang="en-NL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106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041-2BAD-07D6-9E6F-D666B9F3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XLRM structuring of shallow lake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D2941-0347-DCF4-944A-D861C33B2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C4CD8-F513-67BA-232A-B2C680A2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29" y="3096018"/>
            <a:ext cx="5532690" cy="2528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FD7A4-C51F-9B16-040A-1D4995E37DD6}"/>
              </a:ext>
            </a:extLst>
          </p:cNvPr>
          <p:cNvSpPr txBox="1"/>
          <p:nvPr/>
        </p:nvSpPr>
        <p:spPr>
          <a:xfrm>
            <a:off x="3707841" y="151706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L</a:t>
            </a:r>
            <a:r>
              <a:rPr lang="en-NL" b="1" dirty="0">
                <a:solidFill>
                  <a:srgbClr val="00A6D6"/>
                </a:solidFill>
              </a:rPr>
              <a:t>evers</a:t>
            </a:r>
            <a:br>
              <a:rPr lang="en-NL" dirty="0"/>
            </a:br>
            <a:r>
              <a:rPr lang="en-NL" dirty="0"/>
              <a:t>parameters characterizing the control 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BD14D-AE00-C4E3-548C-4C2AD16B74AA}"/>
              </a:ext>
            </a:extLst>
          </p:cNvPr>
          <p:cNvSpPr txBox="1"/>
          <p:nvPr/>
        </p:nvSpPr>
        <p:spPr>
          <a:xfrm>
            <a:off x="135730" y="2813774"/>
            <a:ext cx="2570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dirty="0"/>
              <a:t>b: decay rate</a:t>
            </a:r>
            <a:endParaRPr lang="en-NL" dirty="0"/>
          </a:p>
          <a:p>
            <a:r>
              <a:rPr lang="en-US" dirty="0"/>
              <a:t>q: recycling exponent</a:t>
            </a:r>
            <a:endParaRPr lang="en-NL" dirty="0"/>
          </a:p>
          <a:p>
            <a:r>
              <a:rPr lang="en-US" dirty="0"/>
              <a:t>m</a:t>
            </a:r>
            <a:r>
              <a:rPr lang="en-NL" dirty="0"/>
              <a:t>ean: mean of natural    </a:t>
            </a:r>
          </a:p>
          <a:p>
            <a:r>
              <a:rPr lang="en-NL" dirty="0"/>
              <a:t>           inflows </a:t>
            </a:r>
          </a:p>
          <a:p>
            <a:r>
              <a:rPr lang="en-US" dirty="0" err="1"/>
              <a:t>st</a:t>
            </a:r>
            <a:r>
              <a:rPr lang="en-NL" dirty="0"/>
              <a:t>dev: stdev of natural    </a:t>
            </a:r>
          </a:p>
          <a:p>
            <a:r>
              <a:rPr lang="en-NL" dirty="0"/>
              <a:t>           inflows </a:t>
            </a:r>
          </a:p>
          <a:p>
            <a:r>
              <a:rPr lang="en-NL" dirty="0"/>
              <a:t>delta: discount 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24B66-D007-C086-69D8-3D66A7A94252}"/>
              </a:ext>
            </a:extLst>
          </p:cNvPr>
          <p:cNvSpPr txBox="1"/>
          <p:nvPr/>
        </p:nvSpPr>
        <p:spPr>
          <a:xfrm>
            <a:off x="9486225" y="2725014"/>
            <a:ext cx="2705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Outcomes</a:t>
            </a:r>
          </a:p>
          <a:p>
            <a:r>
              <a:rPr lang="en-US" dirty="0"/>
              <a:t>Maximum pollution level</a:t>
            </a:r>
          </a:p>
          <a:p>
            <a:r>
              <a:rPr lang="en-US" dirty="0"/>
              <a:t>Utility</a:t>
            </a:r>
          </a:p>
          <a:p>
            <a:r>
              <a:rPr lang="en-US" dirty="0"/>
              <a:t>Inertia</a:t>
            </a:r>
          </a:p>
          <a:p>
            <a:r>
              <a:rPr lang="en-US" dirty="0"/>
              <a:t>reliability</a:t>
            </a:r>
          </a:p>
          <a:p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D25D6-5C24-33AF-12ED-A119FF7951DE}"/>
              </a:ext>
            </a:extLst>
          </p:cNvPr>
          <p:cNvSpPr txBox="1"/>
          <p:nvPr/>
        </p:nvSpPr>
        <p:spPr>
          <a:xfrm>
            <a:off x="3245128" y="2731824"/>
            <a:ext cx="5701743" cy="3139321"/>
          </a:xfrm>
          <a:prstGeom prst="rect">
            <a:avLst/>
          </a:prstGeom>
          <a:noFill/>
          <a:ln>
            <a:solidFill>
              <a:srgbClr val="00A6D6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A6D6"/>
                </a:solidFill>
              </a:rPr>
              <a:t>R</a:t>
            </a:r>
            <a:r>
              <a:rPr lang="en-NL" b="1" dirty="0">
                <a:solidFill>
                  <a:srgbClr val="00A6D6"/>
                </a:solidFill>
              </a:rPr>
              <a:t>elations</a:t>
            </a: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  <a:p>
            <a:endParaRPr lang="en-NL" b="1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766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84F4F-A89E-F717-7085-9CE3AE00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Working with Google Colab</a:t>
            </a:r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F92078C5-3293-FA4E-6DAD-E601A4B0E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o to Google Colab</a:t>
            </a:r>
          </a:p>
          <a:p>
            <a:r>
              <a:rPr lang="en-US" dirty="0"/>
              <a:t>upload</a:t>
            </a:r>
            <a:r>
              <a:rPr lang="en-NL" dirty="0"/>
              <a:t> RDM.ipynb</a:t>
            </a:r>
          </a:p>
          <a:p>
            <a:r>
              <a:rPr lang="en-US" dirty="0"/>
              <a:t>U</a:t>
            </a:r>
            <a:r>
              <a:rPr lang="en-NL" dirty="0"/>
              <a:t>pload </a:t>
            </a:r>
          </a:p>
          <a:p>
            <a:pPr lvl="1"/>
            <a:r>
              <a:rPr lang="en-US" dirty="0"/>
              <a:t>l</a:t>
            </a:r>
            <a:r>
              <a:rPr lang="en-NL" dirty="0"/>
              <a:t>ake_model_dps.py</a:t>
            </a:r>
          </a:p>
          <a:p>
            <a:pPr lvl="1"/>
            <a:r>
              <a:rPr lang="en-US" dirty="0"/>
              <a:t>4policies.tar.gz</a:t>
            </a:r>
          </a:p>
          <a:p>
            <a:pPr lvl="1"/>
            <a:r>
              <a:rPr lang="en-US" dirty="0"/>
              <a:t>(optional) lake_1000.tar.gz</a:t>
            </a:r>
            <a:endParaRPr lang="en-NL" dirty="0"/>
          </a:p>
          <a:p>
            <a:r>
              <a:rPr lang="en-NL" dirty="0"/>
              <a:t>Go through the notebook (shift + enter)</a:t>
            </a:r>
          </a:p>
          <a:p>
            <a:pPr lvl="1"/>
            <a:endParaRPr lang="en-NL" dirty="0">
              <a:solidFill>
                <a:srgbClr val="00A6D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65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0934-C319-3946-A19D-2918ED91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0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DA0A-0A44-0F53-10F3-D914D6FF9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Workflow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803DB-00D5-D3CF-1889-244011685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Connect model to the workbench</a:t>
            </a:r>
          </a:p>
          <a:p>
            <a:pPr lvl="1"/>
            <a:r>
              <a:rPr lang="en-NL" dirty="0"/>
              <a:t>X: </a:t>
            </a:r>
            <a:r>
              <a:rPr lang="en-NL" b="1" dirty="0">
                <a:solidFill>
                  <a:srgbClr val="00A6D6"/>
                </a:solidFill>
              </a:rPr>
              <a:t>uncertainties</a:t>
            </a:r>
          </a:p>
          <a:p>
            <a:pPr lvl="1"/>
            <a:r>
              <a:rPr lang="en-NL" dirty="0"/>
              <a:t>L: </a:t>
            </a:r>
            <a:r>
              <a:rPr lang="en-NL" b="1" dirty="0">
                <a:solidFill>
                  <a:srgbClr val="00A6D6"/>
                </a:solidFill>
              </a:rPr>
              <a:t>levers</a:t>
            </a:r>
            <a:r>
              <a:rPr lang="en-NL" dirty="0"/>
              <a:t> which parameterize the control rule</a:t>
            </a:r>
          </a:p>
          <a:p>
            <a:pPr lvl="1"/>
            <a:r>
              <a:rPr lang="en-NL" dirty="0"/>
              <a:t>R: </a:t>
            </a:r>
            <a:r>
              <a:rPr lang="en-NL" b="1" dirty="0">
                <a:solidFill>
                  <a:srgbClr val="00A6D6"/>
                </a:solidFill>
              </a:rPr>
              <a:t>model</a:t>
            </a:r>
            <a:r>
              <a:rPr lang="en-NL" dirty="0"/>
              <a:t> of the shallow lake</a:t>
            </a:r>
          </a:p>
          <a:p>
            <a:pPr lvl="1"/>
            <a:r>
              <a:rPr lang="en-NL" dirty="0"/>
              <a:t>M: </a:t>
            </a:r>
            <a:r>
              <a:rPr lang="en-NL" b="1" dirty="0">
                <a:solidFill>
                  <a:srgbClr val="00A6D6"/>
                </a:solidFill>
              </a:rPr>
              <a:t>outcomes</a:t>
            </a:r>
            <a:r>
              <a:rPr lang="en-NL" dirty="0"/>
              <a:t> of interest</a:t>
            </a:r>
          </a:p>
          <a:p>
            <a:pPr lvl="1"/>
            <a:endParaRPr lang="en-NL" dirty="0"/>
          </a:p>
          <a:p>
            <a:r>
              <a:rPr lang="en-NL" dirty="0"/>
              <a:t>Develop basic system understanding by exploring the behavior of the system for one or more basic policies (i.e. control rules)</a:t>
            </a:r>
          </a:p>
          <a:p>
            <a:r>
              <a:rPr lang="en-NL" dirty="0"/>
              <a:t>Optimize policies for a reference scenario</a:t>
            </a:r>
          </a:p>
          <a:p>
            <a:r>
              <a:rPr lang="en-NL" dirty="0"/>
              <a:t>Re-evaluate (selected) policies over a much larger ensemble of scenarios</a:t>
            </a:r>
          </a:p>
          <a:p>
            <a:r>
              <a:rPr lang="en-NL" dirty="0"/>
              <a:t>Analyze robustness and vulnerabilities (i.e., scenario discovery)</a:t>
            </a:r>
          </a:p>
          <a:p>
            <a:r>
              <a:rPr lang="en-NL" dirty="0"/>
              <a:t>Iterate if 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F5B-357B-43A0-DD5A-599757F4E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394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Robustness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386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499F7F6E-EAE4-97EA-AB69-C3813FFE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65" r="9365"/>
          <a:stretch>
            <a:fillRect/>
          </a:stretch>
        </p:blipFill>
        <p:spPr>
          <a:xfrm>
            <a:off x="1633575" y="89210"/>
            <a:ext cx="8924850" cy="609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F490C-D3E9-09AC-C81E-A03D6D1F37AF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57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8EE-224B-584B-88F4-4D7C53E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metrics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6FABAD-0C14-DA44-A7C4-BDAA536E688E}"/>
              </a:ext>
            </a:extLst>
          </p:cNvPr>
          <p:cNvSpPr txBox="1"/>
          <p:nvPr/>
        </p:nvSpPr>
        <p:spPr>
          <a:xfrm>
            <a:off x="4546473" y="648968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Figure adapted from Trindade et al. (2019)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https://doi.org/10.1016/j.advwatres.2019.103442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de-DE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D2A5947-9F3E-194C-9D00-E468648AF458}"/>
              </a:ext>
            </a:extLst>
          </p:cNvPr>
          <p:cNvSpPr txBox="1">
            <a:spLocks/>
          </p:cNvSpPr>
          <p:nvPr/>
        </p:nvSpPr>
        <p:spPr>
          <a:xfrm>
            <a:off x="698500" y="4917773"/>
            <a:ext cx="8124952" cy="16431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ts val="355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None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48890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089833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0457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2998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3151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290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267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2437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How to summarize the distribution over scenarios in (preferably) one number?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Robustness per </a:t>
            </a:r>
            <a:r>
              <a:rPr lang="en-US" sz="1687" kern="0" dirty="0" err="1"/>
              <a:t>kpi</a:t>
            </a:r>
            <a:r>
              <a:rPr lang="en-US" sz="1687" kern="0" dirty="0"/>
              <a:t>, or one robustness number per policy?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D400-2B9C-2D4F-B11F-157FEC2FBEA4}"/>
              </a:ext>
            </a:extLst>
          </p:cNvPr>
          <p:cNvGrpSpPr/>
          <p:nvPr/>
        </p:nvGrpSpPr>
        <p:grpSpPr>
          <a:xfrm>
            <a:off x="898399" y="1397340"/>
            <a:ext cx="9767786" cy="3303031"/>
            <a:chOff x="0" y="1603901"/>
            <a:chExt cx="12245033" cy="4697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626324-11C7-1E45-B2CA-BCEE630C0C47}"/>
                </a:ext>
              </a:extLst>
            </p:cNvPr>
            <p:cNvSpPr/>
            <p:nvPr/>
          </p:nvSpPr>
          <p:spPr bwMode="auto">
            <a:xfrm>
              <a:off x="1953913" y="2524461"/>
              <a:ext cx="2052713" cy="6155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7E432B-7962-874C-9B72-482265197823}"/>
                </a:ext>
              </a:extLst>
            </p:cNvPr>
            <p:cNvSpPr/>
            <p:nvPr/>
          </p:nvSpPr>
          <p:spPr bwMode="auto">
            <a:xfrm>
              <a:off x="4325150" y="2528330"/>
              <a:ext cx="2052713" cy="615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D3FBC-EEAC-2C41-9C83-F779EA5828BE}"/>
                </a:ext>
              </a:extLst>
            </p:cNvPr>
            <p:cNvSpPr/>
            <p:nvPr/>
          </p:nvSpPr>
          <p:spPr bwMode="auto">
            <a:xfrm>
              <a:off x="6696385" y="2524461"/>
              <a:ext cx="2052713" cy="615523"/>
            </a:xfrm>
            <a:prstGeom prst="rect">
              <a:avLst/>
            </a:prstGeom>
            <a:solidFill>
              <a:schemeClr val="accent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0AA0E-DAD6-7F42-BAA6-AD3DB0B22E47}"/>
                </a:ext>
              </a:extLst>
            </p:cNvPr>
            <p:cNvSpPr/>
            <p:nvPr/>
          </p:nvSpPr>
          <p:spPr bwMode="auto">
            <a:xfrm>
              <a:off x="1953913" y="3524690"/>
              <a:ext cx="2052713" cy="61552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90D54-7A6C-2A45-8846-AEA5503D817E}"/>
                </a:ext>
              </a:extLst>
            </p:cNvPr>
            <p:cNvSpPr/>
            <p:nvPr/>
          </p:nvSpPr>
          <p:spPr bwMode="auto">
            <a:xfrm>
              <a:off x="4325150" y="3528560"/>
              <a:ext cx="2052713" cy="6155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25C56-4A0C-8D46-ACC3-384B90DD6F89}"/>
                </a:ext>
              </a:extLst>
            </p:cNvPr>
            <p:cNvSpPr/>
            <p:nvPr/>
          </p:nvSpPr>
          <p:spPr bwMode="auto">
            <a:xfrm>
              <a:off x="6696385" y="3524690"/>
              <a:ext cx="2052713" cy="615523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E50DE-6163-2643-B008-989C30C9D142}"/>
                </a:ext>
              </a:extLst>
            </p:cNvPr>
            <p:cNvSpPr/>
            <p:nvPr/>
          </p:nvSpPr>
          <p:spPr bwMode="auto">
            <a:xfrm>
              <a:off x="1953913" y="4524920"/>
              <a:ext cx="2052713" cy="6155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A4D07-19B8-6646-9354-1DC5A32C2391}"/>
                </a:ext>
              </a:extLst>
            </p:cNvPr>
            <p:cNvSpPr/>
            <p:nvPr/>
          </p:nvSpPr>
          <p:spPr bwMode="auto">
            <a:xfrm>
              <a:off x="4325150" y="4528789"/>
              <a:ext cx="2052713" cy="615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97B2F-2EAF-C443-BE12-8070B8E981DD}"/>
                </a:ext>
              </a:extLst>
            </p:cNvPr>
            <p:cNvSpPr/>
            <p:nvPr/>
          </p:nvSpPr>
          <p:spPr bwMode="auto">
            <a:xfrm>
              <a:off x="6696385" y="4524920"/>
              <a:ext cx="2052713" cy="615523"/>
            </a:xfrm>
            <a:prstGeom prst="rect">
              <a:avLst/>
            </a:prstGeom>
            <a:solidFill>
              <a:schemeClr val="accent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01610-8238-AA49-BE86-7636078D0CAD}"/>
                </a:ext>
              </a:extLst>
            </p:cNvPr>
            <p:cNvSpPr/>
            <p:nvPr/>
          </p:nvSpPr>
          <p:spPr bwMode="auto">
            <a:xfrm>
              <a:off x="1953913" y="5525149"/>
              <a:ext cx="2052713" cy="6155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BED08-C7E5-0D41-B68E-74641138E7BA}"/>
                </a:ext>
              </a:extLst>
            </p:cNvPr>
            <p:cNvSpPr/>
            <p:nvPr/>
          </p:nvSpPr>
          <p:spPr bwMode="auto">
            <a:xfrm>
              <a:off x="4325150" y="5529018"/>
              <a:ext cx="2052713" cy="6155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476759-91E5-D54C-9F95-341A678A9D90}"/>
                </a:ext>
              </a:extLst>
            </p:cNvPr>
            <p:cNvSpPr/>
            <p:nvPr/>
          </p:nvSpPr>
          <p:spPr bwMode="auto">
            <a:xfrm>
              <a:off x="6696385" y="5525149"/>
              <a:ext cx="2052713" cy="61552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9525" cap="flat" cmpd="sng" algn="ctr">
              <a:solidFill>
                <a:schemeClr val="accent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4DE8342E-F334-5A4A-8FBF-179C6CA88332}"/>
                </a:ext>
              </a:extLst>
            </p:cNvPr>
            <p:cNvSpPr/>
            <p:nvPr/>
          </p:nvSpPr>
          <p:spPr bwMode="auto">
            <a:xfrm>
              <a:off x="0" y="3355784"/>
              <a:ext cx="1557231" cy="2000458"/>
            </a:xfrm>
            <a:prstGeom prst="verticalScroll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87" dirty="0">
                  <a:latin typeface="Arial" charset="0"/>
                  <a:ea typeface="ＭＳ Ｐゴシック" pitchFamily="1" charset="-128"/>
                </a:rPr>
                <a:t>policy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626979-5A6B-B14B-9AA6-6FF6D17CEF97}"/>
                </a:ext>
              </a:extLst>
            </p:cNvPr>
            <p:cNvCxnSpPr>
              <a:cxnSpLocks/>
              <a:stCxn id="16" idx="3"/>
              <a:endCxn id="4" idx="1"/>
            </p:cNvCxnSpPr>
            <p:nvPr/>
          </p:nvCxnSpPr>
          <p:spPr bwMode="auto">
            <a:xfrm flipV="1">
              <a:off x="1362577" y="2832222"/>
              <a:ext cx="591337" cy="152379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EE07A3-3D53-104E-AA8E-104103E74FE5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 bwMode="auto">
            <a:xfrm flipV="1">
              <a:off x="1362577" y="3832452"/>
              <a:ext cx="591337" cy="523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62AACC-9085-7D43-AC21-A1F871AB50F8}"/>
                </a:ext>
              </a:extLst>
            </p:cNvPr>
            <p:cNvCxnSpPr>
              <a:cxnSpLocks/>
              <a:stCxn id="16" idx="3"/>
              <a:endCxn id="10" idx="1"/>
            </p:cNvCxnSpPr>
            <p:nvPr/>
          </p:nvCxnSpPr>
          <p:spPr bwMode="auto">
            <a:xfrm>
              <a:off x="1362577" y="4356013"/>
              <a:ext cx="591337" cy="4766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10C2EF-5AED-EE49-8DC6-9C2C6E4A1211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 bwMode="auto">
            <a:xfrm>
              <a:off x="1362577" y="4356013"/>
              <a:ext cx="591337" cy="14768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15123-69EA-1B46-B98B-3B4C5C795A6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4006625" y="283222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C5EEA9-AD1C-8A48-8EDE-6AD74A0061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6625" y="383245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244E7-6D55-674C-AAD8-EB5A62AECE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7350" y="482494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BF6B51-B76B-FE4D-801D-6DF16E694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1396" y="5832910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FCBD93-1498-1F43-A341-F6078E8685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283418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87B627-BD7C-0D4A-8A8F-76B8E0F2E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383441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C360B8-D9EB-CE4C-9CC2-E4C9D664D4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1444" y="482690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7E9ED0-4913-5849-8380-B45E1EB34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5490" y="583487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5A19D-286F-824B-86F6-62B08A40A89C}"/>
                </a:ext>
              </a:extLst>
            </p:cNvPr>
            <p:cNvSpPr txBox="1"/>
            <p:nvPr/>
          </p:nvSpPr>
          <p:spPr>
            <a:xfrm>
              <a:off x="1875551" y="1607262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4001A2-84AF-5F45-A75D-E08219977B18}"/>
                </a:ext>
              </a:extLst>
            </p:cNvPr>
            <p:cNvSpPr txBox="1"/>
            <p:nvPr/>
          </p:nvSpPr>
          <p:spPr>
            <a:xfrm>
              <a:off x="4246787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71A74-9E45-2E4D-B890-3B934FBB4244}"/>
                </a:ext>
              </a:extLst>
            </p:cNvPr>
            <p:cNvSpPr txBox="1"/>
            <p:nvPr/>
          </p:nvSpPr>
          <p:spPr>
            <a:xfrm>
              <a:off x="6615312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28F816-D048-A949-9F51-6F0CF389530B}"/>
                </a:ext>
              </a:extLst>
            </p:cNvPr>
            <p:cNvGrpSpPr/>
            <p:nvPr/>
          </p:nvGrpSpPr>
          <p:grpSpPr>
            <a:xfrm>
              <a:off x="8997416" y="2399063"/>
              <a:ext cx="804883" cy="737052"/>
              <a:chOff x="11389027" y="4836469"/>
              <a:chExt cx="1361210" cy="1392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839FB4-EA04-764A-A269-CFD1D47DA329}"/>
                  </a:ext>
                </a:extLst>
              </p:cNvPr>
              <p:cNvGrpSpPr/>
              <p:nvPr/>
            </p:nvGrpSpPr>
            <p:grpSpPr>
              <a:xfrm rot="16200000">
                <a:off x="11487808" y="4890650"/>
                <a:ext cx="1238000" cy="1286859"/>
                <a:chOff x="11462496" y="4839097"/>
                <a:chExt cx="1238000" cy="128685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D2B7A7-7550-4D4D-82FB-44BD5C14A135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7"/>
                  <a:ext cx="1234847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D8BBB91-D063-3F44-83F4-2AF79AFB1584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6"/>
                  <a:ext cx="823214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FA3953-9EA2-284F-8052-02617DC2B529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10"/>
                  <a:ext cx="112090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CB1AF99-0891-0C4F-B9ED-1E05A4E01255}"/>
                    </a:ext>
                  </a:extLst>
                </p:cNvPr>
                <p:cNvSpPr/>
                <p:nvPr/>
              </p:nvSpPr>
              <p:spPr bwMode="auto">
                <a:xfrm>
                  <a:off x="11477108" y="4839097"/>
                  <a:ext cx="297230" cy="275628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A0B7A0-384B-4E44-9AF0-86CDCD4242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022CA0-0186-D84E-86C3-293D7F1F02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AC5DF9-1E82-1744-B48D-AB568BAD83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A14E4-16BE-5D47-ABB8-EFEFC3EB3E24}"/>
                </a:ext>
              </a:extLst>
            </p:cNvPr>
            <p:cNvGrpSpPr/>
            <p:nvPr/>
          </p:nvGrpSpPr>
          <p:grpSpPr>
            <a:xfrm>
              <a:off x="8996694" y="3355783"/>
              <a:ext cx="804884" cy="780560"/>
              <a:chOff x="11389027" y="4754295"/>
              <a:chExt cx="1361212" cy="147423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9DDD9D-7C5D-C04F-A237-72C385C0239A}"/>
                  </a:ext>
                </a:extLst>
              </p:cNvPr>
              <p:cNvGrpSpPr/>
              <p:nvPr/>
            </p:nvGrpSpPr>
            <p:grpSpPr>
              <a:xfrm rot="16200000">
                <a:off x="11407417" y="4810258"/>
                <a:ext cx="1398786" cy="1286859"/>
                <a:chOff x="11462496" y="4839098"/>
                <a:chExt cx="1398786" cy="1286859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F91A62E-3911-AB4D-94D0-E399E2EBB789}"/>
                    </a:ext>
                  </a:extLst>
                </p:cNvPr>
                <p:cNvSpPr/>
                <p:nvPr/>
              </p:nvSpPr>
              <p:spPr bwMode="auto">
                <a:xfrm>
                  <a:off x="11465651" y="5844638"/>
                  <a:ext cx="402038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3C3A030-1892-CA4C-B897-DBC3C4031939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8"/>
                  <a:ext cx="1395633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7BEA1B-4CE6-4845-94CC-8647A28487A1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09"/>
                  <a:ext cx="57785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002DCC5-7248-D54F-869E-F5801634D925}"/>
                    </a:ext>
                  </a:extLst>
                </p:cNvPr>
                <p:cNvSpPr/>
                <p:nvPr/>
              </p:nvSpPr>
              <p:spPr bwMode="auto">
                <a:xfrm>
                  <a:off x="11477109" y="4839098"/>
                  <a:ext cx="1065160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7D4427-B891-FA42-B6F5-1401C2FEE2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47799A0-440E-F849-9D6E-8FA56B67B8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B8D0FD1-5927-E543-A30C-4B2BF1440A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45CEBF-7765-7A45-9826-54FE6F83CE73}"/>
                </a:ext>
              </a:extLst>
            </p:cNvPr>
            <p:cNvGrpSpPr/>
            <p:nvPr/>
          </p:nvGrpSpPr>
          <p:grpSpPr>
            <a:xfrm>
              <a:off x="8987281" y="4403391"/>
              <a:ext cx="804885" cy="737052"/>
              <a:chOff x="11389027" y="4836469"/>
              <a:chExt cx="1361215" cy="139206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E972B1-45DE-D849-8D7D-02F7BDE582EE}"/>
                  </a:ext>
                </a:extLst>
              </p:cNvPr>
              <p:cNvGrpSpPr/>
              <p:nvPr/>
            </p:nvGrpSpPr>
            <p:grpSpPr>
              <a:xfrm rot="16200000">
                <a:off x="11563270" y="4966110"/>
                <a:ext cx="1087082" cy="1286862"/>
                <a:chOff x="11462495" y="4839097"/>
                <a:chExt cx="1087082" cy="128686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30C674-2A25-AD41-9B00-04CCDAD5F49F}"/>
                    </a:ext>
                  </a:extLst>
                </p:cNvPr>
                <p:cNvSpPr/>
                <p:nvPr/>
              </p:nvSpPr>
              <p:spPr bwMode="auto">
                <a:xfrm>
                  <a:off x="11465650" y="5844640"/>
                  <a:ext cx="140212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4259E48-8F6B-C942-BC2F-BDDE0E121C9D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8"/>
                  <a:ext cx="1083929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D39AAD-05B5-0E42-AEB5-CA38B563479C}"/>
                    </a:ext>
                  </a:extLst>
                </p:cNvPr>
                <p:cNvSpPr/>
                <p:nvPr/>
              </p:nvSpPr>
              <p:spPr bwMode="auto">
                <a:xfrm>
                  <a:off x="11462495" y="5168510"/>
                  <a:ext cx="826370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4093CF-8571-834E-B292-A900F9C71FCF}"/>
                    </a:ext>
                  </a:extLst>
                </p:cNvPr>
                <p:cNvSpPr/>
                <p:nvPr/>
              </p:nvSpPr>
              <p:spPr bwMode="auto">
                <a:xfrm>
                  <a:off x="11477107" y="4839097"/>
                  <a:ext cx="970470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1A54809-0265-CE46-BBD6-FEB1E3F59B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872C13-9760-E84F-85F4-C67BC416F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FF6CC16-F8B3-734E-AE4B-76480296C0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49CE87-603F-794F-8C6E-756BCE536FB9}"/>
                </a:ext>
              </a:extLst>
            </p:cNvPr>
            <p:cNvGrpSpPr/>
            <p:nvPr/>
          </p:nvGrpSpPr>
          <p:grpSpPr>
            <a:xfrm>
              <a:off x="8990719" y="5405118"/>
              <a:ext cx="804885" cy="737052"/>
              <a:chOff x="11389027" y="4836469"/>
              <a:chExt cx="1361211" cy="139206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7768E3F-7154-B247-AE7F-37E87447D298}"/>
                  </a:ext>
                </a:extLst>
              </p:cNvPr>
              <p:cNvGrpSpPr/>
              <p:nvPr/>
            </p:nvGrpSpPr>
            <p:grpSpPr>
              <a:xfrm rot="16200000">
                <a:off x="11487809" y="4890650"/>
                <a:ext cx="1238001" cy="1286857"/>
                <a:chOff x="11462498" y="4839098"/>
                <a:chExt cx="1238001" cy="128685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43DEAF3-031A-4F4C-8F3E-58040984E0C7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5"/>
                  <a:ext cx="1006975" cy="281320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54ADD40-A96F-1C47-9625-0E6B5183DF27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7"/>
                  <a:ext cx="1234851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4480269-4E92-8E4F-8C66-69CA38AD5AA4}"/>
                    </a:ext>
                  </a:extLst>
                </p:cNvPr>
                <p:cNvSpPr/>
                <p:nvPr/>
              </p:nvSpPr>
              <p:spPr bwMode="auto">
                <a:xfrm>
                  <a:off x="11462498" y="5168510"/>
                  <a:ext cx="233173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D9D8A50-A408-934B-BE52-CA1BEFD3DD4C}"/>
                    </a:ext>
                  </a:extLst>
                </p:cNvPr>
                <p:cNvSpPr/>
                <p:nvPr/>
              </p:nvSpPr>
              <p:spPr bwMode="auto">
                <a:xfrm>
                  <a:off x="11477106" y="4839098"/>
                  <a:ext cx="811758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F6F440A-FA41-A046-8749-1F939C1BFA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44EF3D-5CBE-B448-BA94-232AC9A49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4C53978-24F7-2740-823A-082F1277F3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FEFF65-6B58-FD41-88BD-D127ACB686ED}"/>
                </a:ext>
              </a:extLst>
            </p:cNvPr>
            <p:cNvSpPr txBox="1"/>
            <p:nvPr/>
          </p:nvSpPr>
          <p:spPr>
            <a:xfrm>
              <a:off x="8825655" y="1612464"/>
              <a:ext cx="1109308" cy="123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KPI’s per</a:t>
              </a:r>
            </a:p>
            <a:p>
              <a:pPr algn="ctr"/>
              <a:r>
                <a:rPr lang="en-US" sz="1266" dirty="0"/>
                <a:t>scenario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841435-A5C6-2B4A-8ACA-24C59312F2E2}"/>
                </a:ext>
              </a:extLst>
            </p:cNvPr>
            <p:cNvGrpSpPr/>
            <p:nvPr/>
          </p:nvGrpSpPr>
          <p:grpSpPr>
            <a:xfrm>
              <a:off x="10200402" y="1619482"/>
              <a:ext cx="2044631" cy="4545388"/>
              <a:chOff x="10200402" y="1619482"/>
              <a:chExt cx="2044631" cy="454538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EBFB14C-A731-BE42-983D-FCB7AB0F100F}"/>
                  </a:ext>
                </a:extLst>
              </p:cNvPr>
              <p:cNvGrpSpPr/>
              <p:nvPr/>
            </p:nvGrpSpPr>
            <p:grpSpPr>
              <a:xfrm>
                <a:off x="10781640" y="2421763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8A23C2E-A9FE-1341-B05C-390527B5F0AF}"/>
                    </a:ext>
                  </a:extLst>
                </p:cNvPr>
                <p:cNvGrpSpPr/>
                <p:nvPr/>
              </p:nvGrpSpPr>
              <p:grpSpPr>
                <a:xfrm rot="16200000">
                  <a:off x="11487765" y="4980754"/>
                  <a:ext cx="1189112" cy="1237882"/>
                  <a:chOff x="11421326" y="4839097"/>
                  <a:chExt cx="1189112" cy="1237882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1F66CAD-66BA-D74D-A6E4-106184D72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21326" y="5876480"/>
                    <a:ext cx="1189112" cy="20049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72144DE-504C-A741-8F73-19D783C9A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511906"/>
                    <a:ext cx="823214" cy="2813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427FEB-D126-E142-BC94-6674E0F5D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7" y="5168511"/>
                    <a:ext cx="441762" cy="232322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0934B0C-6366-E547-9CD4-840B882729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8" y="4839097"/>
                    <a:ext cx="297230" cy="275628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D4E456C-A801-9140-8A32-0A64F8A6B6B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633DE4-5E26-1A4D-9FCA-5AB2A0CA0F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57C22-789E-7B40-855E-C6AB1F0543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AA5D31D-DF66-D84E-BDD1-C130A760DE48}"/>
                  </a:ext>
                </a:extLst>
              </p:cNvPr>
              <p:cNvGrpSpPr/>
              <p:nvPr/>
            </p:nvGrpSpPr>
            <p:grpSpPr>
              <a:xfrm>
                <a:off x="10780929" y="3421993"/>
                <a:ext cx="804885" cy="737052"/>
                <a:chOff x="11389027" y="4836469"/>
                <a:chExt cx="1361212" cy="139206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9DCAF0-9827-9C4E-9681-73FDCADA584D}"/>
                    </a:ext>
                  </a:extLst>
                </p:cNvPr>
                <p:cNvGrpSpPr/>
                <p:nvPr/>
              </p:nvGrpSpPr>
              <p:grpSpPr>
                <a:xfrm rot="16200000">
                  <a:off x="11804123" y="5206966"/>
                  <a:ext cx="605377" cy="1286854"/>
                  <a:chOff x="11462496" y="4839101"/>
                  <a:chExt cx="605377" cy="128685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78A05CC-956E-0241-8690-6FA3C1801B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38"/>
                    <a:ext cx="602223" cy="28131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F480D54-22C5-9F46-90C0-37DDD2D46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511908"/>
                    <a:ext cx="602221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B6C94B7-CCA9-2340-A159-79DC2E5FE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6" y="5168509"/>
                    <a:ext cx="577851" cy="27562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59B2CD7-20EF-F24E-8FDA-D0F0D1BBB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12" y="4839101"/>
                    <a:ext cx="577853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DCB5D58-C047-A646-8800-0A364C767B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5EBB343-5546-A94E-B478-67B6E396FD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FD2B692-6EAA-F544-8CE9-638860984E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FB25E34-0E04-7D43-AE2D-FFD7B01FBA2C}"/>
                  </a:ext>
                </a:extLst>
              </p:cNvPr>
              <p:cNvGrpSpPr/>
              <p:nvPr/>
            </p:nvGrpSpPr>
            <p:grpSpPr>
              <a:xfrm>
                <a:off x="10771512" y="4426091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2968A77-AE09-1747-9554-41994C4DD52F}"/>
                    </a:ext>
                  </a:extLst>
                </p:cNvPr>
                <p:cNvGrpSpPr/>
                <p:nvPr/>
              </p:nvGrpSpPr>
              <p:grpSpPr>
                <a:xfrm rot="16200000">
                  <a:off x="11477610" y="4912300"/>
                  <a:ext cx="1226555" cy="1255010"/>
                  <a:chOff x="11462495" y="4839099"/>
                  <a:chExt cx="1226555" cy="1255010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880E76E-3230-6847-98FE-87A45A46C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40"/>
                    <a:ext cx="891870" cy="24946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A4A5DB6-A7EB-0B46-9C2F-6DD599306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1223402" cy="25415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A9D3ACE-0169-DB46-A639-24B2BE445F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5" y="5168513"/>
                    <a:ext cx="190070" cy="29276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C4E05070-4C68-E24F-A122-81D927C2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9"/>
                    <a:ext cx="152289" cy="29276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CD4B453-34E3-7E49-B9EA-59A08C861E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5239F7-96E8-4244-AFB0-948FE8D59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74DF35C-6A44-7B4A-9EBE-F1B049C85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3E5ADB2-695E-C04A-9597-1E241770E097}"/>
                  </a:ext>
                </a:extLst>
              </p:cNvPr>
              <p:cNvGrpSpPr/>
              <p:nvPr/>
            </p:nvGrpSpPr>
            <p:grpSpPr>
              <a:xfrm>
                <a:off x="10774946" y="5427818"/>
                <a:ext cx="804885" cy="737052"/>
                <a:chOff x="11389027" y="4836469"/>
                <a:chExt cx="1361211" cy="139206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6037C072-522C-3A45-A3D6-93DA30B731D0}"/>
                    </a:ext>
                  </a:extLst>
                </p:cNvPr>
                <p:cNvGrpSpPr/>
                <p:nvPr/>
              </p:nvGrpSpPr>
              <p:grpSpPr>
                <a:xfrm rot="16200000">
                  <a:off x="11601747" y="5004588"/>
                  <a:ext cx="1010126" cy="1286857"/>
                  <a:chOff x="11462498" y="4839098"/>
                  <a:chExt cx="1010126" cy="12868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6B590A69-C7F2-BB48-88D9-C8E759EC8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844635"/>
                    <a:ext cx="1006975" cy="281320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78128D9-4959-A44D-B2F5-0FDD899FA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236379" cy="24833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97D5A9B-8FB1-C64C-A84B-7940D17E0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8" y="5168510"/>
                    <a:ext cx="233173" cy="27562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4A6027B-F8E8-E64A-A487-B1885B430C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8"/>
                    <a:ext cx="811758" cy="27562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EB32181-2156-6043-8B5A-64D1CD6B77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CE9EF1-FDCF-264B-983B-DC000C252B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EC315CE-4129-E541-8559-787BA908F5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B7935C-74C5-E349-A0B8-E899EE0FCFBE}"/>
                  </a:ext>
                </a:extLst>
              </p:cNvPr>
              <p:cNvSpPr txBox="1"/>
              <p:nvPr/>
            </p:nvSpPr>
            <p:spPr>
              <a:xfrm>
                <a:off x="10200402" y="1619482"/>
                <a:ext cx="2044631" cy="9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6" dirty="0"/>
                  <a:t>Distribution per </a:t>
                </a:r>
                <a:r>
                  <a:rPr lang="en-US" sz="1266" dirty="0" err="1"/>
                  <a:t>kpi</a:t>
                </a:r>
                <a:r>
                  <a:rPr lang="en-US" sz="1266" dirty="0"/>
                  <a:t> over scenarios</a:t>
                </a:r>
              </a:p>
            </p:txBody>
          </p:sp>
        </p:grp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4CB4A73B-9D07-5141-8875-A72BC3AADE3B}"/>
                </a:ext>
              </a:extLst>
            </p:cNvPr>
            <p:cNvSpPr/>
            <p:nvPr/>
          </p:nvSpPr>
          <p:spPr bwMode="auto">
            <a:xfrm>
              <a:off x="9806445" y="2273769"/>
              <a:ext cx="718224" cy="4027776"/>
            </a:xfrm>
            <a:prstGeom prst="rightBrace">
              <a:avLst/>
            </a:prstGeom>
            <a:noFill/>
            <a:ln w="762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0AB-0AE4-82F9-FDA5-9E0CDEDD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 families of robustness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CC8FA-AD89-35A1-C535-BCD0A354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Satisficing robustness</a:t>
            </a:r>
          </a:p>
          <a:p>
            <a:r>
              <a:rPr lang="en-US" sz="1800" dirty="0"/>
              <a:t>A</a:t>
            </a:r>
            <a:r>
              <a:rPr lang="en-NL" sz="1800" dirty="0"/>
              <a:t>bsolute: the observed performance of a policy in each scenario compared to an absolute performance threshold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Regret</a:t>
            </a:r>
          </a:p>
          <a:p>
            <a:r>
              <a:rPr lang="en-US" sz="1800" dirty="0"/>
              <a:t>R</a:t>
            </a:r>
            <a:r>
              <a:rPr lang="en-NL" sz="1800" dirty="0"/>
              <a:t>elative: the difference between the observed performance of a policy in each scenario and the performance of  some reference policy for each scenario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Descriptive statistics</a:t>
            </a:r>
          </a:p>
          <a:p>
            <a:r>
              <a:rPr lang="en-US" sz="1800" dirty="0"/>
              <a:t>C</a:t>
            </a:r>
            <a:r>
              <a:rPr lang="en-NL" sz="1800" dirty="0"/>
              <a:t>haracterizing the distribution of performance of a policy over the set of scenarios using one or more moments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7B73-64FE-29F9-0D55-B55F291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33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calculation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099991"/>
            <a:ext cx="7189549" cy="5254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24E16-8E54-821E-4404-B51FEFD3CA15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95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2ED-7D10-3B3D-D4AE-F169FC5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214C1-C8CB-2BA3-41A7-8DFDE014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9C13-AD96-039F-2C0A-664FEAF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41" y="-2343380"/>
            <a:ext cx="6691321" cy="115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exercise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559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170EB-12DB-9943-82BD-F6256A44EE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6537" y="3879852"/>
            <a:ext cx="7105132" cy="1621063"/>
          </a:xfrm>
        </p:spPr>
        <p:txBody>
          <a:bodyPr/>
          <a:lstStyle/>
          <a:p>
            <a:r>
              <a:rPr lang="en-US" dirty="0"/>
              <a:t>Example: Competitive position of the Port of Rotterdam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B70359-1BEE-774A-96F9-7297E59A4BC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456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container model</a:t>
            </a:r>
          </a:p>
        </p:txBody>
      </p:sp>
      <p:pic>
        <p:nvPicPr>
          <p:cNvPr id="9" name="Picture 8" descr="C:\Users\rahalim\Dropbox\WCM_integrated screenshot\new_calibrated WCM snapsho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63" y="1378459"/>
            <a:ext cx="7245273" cy="4101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177838" y="5887140"/>
            <a:ext cx="5914161" cy="871519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/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Tavasszy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L. A., </a:t>
            </a:r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Minderhoud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M., Perrin, J.-F., &amp; </a:t>
            </a:r>
            <a:r>
              <a:rPr lang="en-US" sz="1266" dirty="0" err="1">
                <a:solidFill>
                  <a:schemeClr val="bg1">
                    <a:lumMod val="50000"/>
                  </a:schemeClr>
                </a:solidFill>
              </a:rPr>
              <a:t>Notteboom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, T. (2011). </a:t>
            </a:r>
            <a:r>
              <a:rPr lang="en-US" sz="1266" i="1" dirty="0">
                <a:solidFill>
                  <a:schemeClr val="bg1">
                    <a:lumMod val="50000"/>
                  </a:schemeClr>
                </a:solidFill>
              </a:rPr>
              <a:t>A strategic network choice model for global container flows: specification, estimation</a:t>
            </a:r>
          </a:p>
          <a:p>
            <a:pPr algn="r"/>
            <a:r>
              <a:rPr lang="en-US" sz="1266" i="1" dirty="0">
                <a:solidFill>
                  <a:schemeClr val="bg1">
                    <a:lumMod val="50000"/>
                  </a:schemeClr>
                </a:solidFill>
              </a:rPr>
              <a:t>and application</a:t>
            </a:r>
            <a:r>
              <a:rPr lang="en-US" sz="1266" dirty="0">
                <a:solidFill>
                  <a:schemeClr val="bg1">
                    <a:lumMod val="50000"/>
                  </a:schemeClr>
                </a:solidFill>
              </a:rPr>
              <a:t>. Journal of Transport Geography, 19, 1163–1172 </a:t>
            </a:r>
          </a:p>
        </p:txBody>
      </p:sp>
    </p:spTree>
    <p:extLst>
      <p:ext uri="{BB962C8B-B14F-4D97-AF65-F5344CB8AC3E}">
        <p14:creationId xmlns:p14="http://schemas.microsoft.com/office/powerpoint/2010/main" val="127380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F8C6-93A8-FB4D-A5D9-D87580023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4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uncertainties that might impact the port of Rotterdam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159424" y="1808820"/>
          <a:ext cx="7303672" cy="3797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57900" imgH="3149600" progId="Word.Document.12">
                  <p:embed/>
                </p:oleObj>
              </mc:Choice>
              <mc:Fallback>
                <p:oleObj name="Document" r:id="rId2" imgW="6057900" imgH="314960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59424" y="1808820"/>
                        <a:ext cx="7303672" cy="3797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9709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vulnerabilities</a:t>
            </a:r>
            <a:br>
              <a:rPr lang="en-US" dirty="0"/>
            </a:br>
            <a:r>
              <a:rPr lang="en-US" sz="1969" dirty="0"/>
              <a:t>under what conditions does Rotterdam lose throughput?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5832929" cy="4356463"/>
          </a:xfrm>
        </p:spPr>
        <p:txBody>
          <a:bodyPr/>
          <a:lstStyle/>
          <a:p>
            <a:endParaRPr lang="en-US" sz="1687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9E5CB5-5664-6F4B-85B4-113E4830F0E6}"/>
              </a:ext>
            </a:extLst>
          </p:cNvPr>
          <p:cNvGrpSpPr/>
          <p:nvPr/>
        </p:nvGrpSpPr>
        <p:grpSpPr>
          <a:xfrm>
            <a:off x="7307290" y="1153521"/>
            <a:ext cx="4884711" cy="4356463"/>
            <a:chOff x="7307290" y="1153521"/>
            <a:chExt cx="4884711" cy="4356463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290" y="1153521"/>
              <a:ext cx="4884711" cy="43564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8903821" y="4393689"/>
              <a:ext cx="1691648" cy="680697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0888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vulnerabilities</a:t>
            </a:r>
            <a:br>
              <a:rPr lang="en-US" dirty="0"/>
            </a:br>
            <a:r>
              <a:rPr lang="en-US" sz="1969" dirty="0"/>
              <a:t>under what conditions does Rotterdam lose throughput?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5832929" cy="4356463"/>
          </a:xfrm>
        </p:spPr>
        <p:txBody>
          <a:bodyPr/>
          <a:lstStyle/>
          <a:p>
            <a:endParaRPr lang="en-US" sz="1687" dirty="0"/>
          </a:p>
          <a:p>
            <a:r>
              <a:rPr lang="en-US" sz="1687" dirty="0"/>
              <a:t>Increase of costs on all hinterland connections for ports in the Hamburg – le Havre range</a:t>
            </a:r>
          </a:p>
          <a:p>
            <a:r>
              <a:rPr lang="en-US" sz="1687" dirty="0"/>
              <a:t>More than 1 additional day required for shipping from Rotterdam</a:t>
            </a:r>
          </a:p>
          <a:p>
            <a:r>
              <a:rPr lang="en-US" sz="1687" dirty="0"/>
              <a:t>No substantial decrease in hinterland transport costs for Rotterdam</a:t>
            </a:r>
          </a:p>
          <a:p>
            <a:endParaRPr lang="en-US" sz="1687" dirty="0"/>
          </a:p>
          <a:p>
            <a:r>
              <a:rPr lang="en-US" sz="1687" dirty="0"/>
              <a:t>Together, these 3 factors explain 75% of the cases where Rotterdam loses throughput, with 71% accuracy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9E5CB5-5664-6F4B-85B4-113E4830F0E6}"/>
              </a:ext>
            </a:extLst>
          </p:cNvPr>
          <p:cNvGrpSpPr/>
          <p:nvPr/>
        </p:nvGrpSpPr>
        <p:grpSpPr>
          <a:xfrm>
            <a:off x="7307290" y="1153521"/>
            <a:ext cx="4884711" cy="4356463"/>
            <a:chOff x="7307290" y="1153521"/>
            <a:chExt cx="4884711" cy="4356463"/>
          </a:xfrm>
        </p:grpSpPr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7290" y="1153521"/>
              <a:ext cx="4884711" cy="435646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8903821" y="4393689"/>
              <a:ext cx="1691648" cy="680697"/>
            </a:xfrm>
            <a:prstGeom prst="rect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699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46" y="1393108"/>
            <a:ext cx="4766203" cy="475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499" y="1591900"/>
            <a:ext cx="7356929" cy="4356463"/>
          </a:xfrm>
        </p:spPr>
        <p:txBody>
          <a:bodyPr/>
          <a:lstStyle/>
          <a:p>
            <a:r>
              <a:rPr lang="en-US" sz="1687" dirty="0"/>
              <a:t>Is there a perfect storm scenario?</a:t>
            </a:r>
          </a:p>
          <a:p>
            <a:pPr lvl="1"/>
            <a:r>
              <a:rPr lang="en-US" sz="1406" dirty="0"/>
              <a:t>No, small changes in the uncertain factors do not lead to large change in throughput or transshipment</a:t>
            </a:r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FF9FF3-4DAE-4E46-A3C7-7D74BED6B8FE}"/>
              </a:ext>
            </a:extLst>
          </p:cNvPr>
          <p:cNvSpPr/>
          <p:nvPr/>
        </p:nvSpPr>
        <p:spPr>
          <a:xfrm>
            <a:off x="6825006" y="3940404"/>
            <a:ext cx="5366994" cy="2724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468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046" y="1393108"/>
            <a:ext cx="4766203" cy="4754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Worst case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499" y="1591900"/>
            <a:ext cx="7356929" cy="4356463"/>
          </a:xfrm>
        </p:spPr>
        <p:txBody>
          <a:bodyPr/>
          <a:lstStyle/>
          <a:p>
            <a:r>
              <a:rPr lang="en-US" sz="1687" dirty="0"/>
              <a:t>Is there a perfect storm scenario?</a:t>
            </a:r>
          </a:p>
          <a:p>
            <a:pPr lvl="1"/>
            <a:r>
              <a:rPr lang="en-US" sz="1406" dirty="0"/>
              <a:t>No, small changes in the uncertain factors do not lead to large change in throughput or transshipment</a:t>
            </a:r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endParaRPr lang="en-US" sz="1687" dirty="0"/>
          </a:p>
          <a:p>
            <a:r>
              <a:rPr lang="en-US" sz="1687" dirty="0"/>
              <a:t>Under what conditions do the Mediterranean ports become competitive?</a:t>
            </a:r>
          </a:p>
          <a:p>
            <a:pPr marL="380477" lvl="2">
              <a:spcBef>
                <a:spcPts val="422"/>
              </a:spcBef>
              <a:spcAft>
                <a:spcPts val="422"/>
              </a:spcAft>
            </a:pPr>
            <a:r>
              <a:rPr lang="en-US" sz="1406" dirty="0"/>
              <a:t>Substantial increase in EU hinterland costs, substantial reduction in port handling costs and hinterland transport costs and time for Mediterranean ports, and the opening of the Northern passage</a:t>
            </a:r>
            <a:endParaRPr lang="en-US" sz="1125" dirty="0"/>
          </a:p>
          <a:p>
            <a:endParaRPr lang="en-US" sz="1687" dirty="0"/>
          </a:p>
          <a:p>
            <a:r>
              <a:rPr lang="en-US" sz="1687" dirty="0"/>
              <a:t>Limitation: shipping line network structure is kept static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208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8E917-E789-B649-9BB4-0C4426EA66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1" cy="812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E9E6C3-751A-9D48-87CA-8AD842FBE843}"/>
              </a:ext>
            </a:extLst>
          </p:cNvPr>
          <p:cNvSpPr txBox="1">
            <a:spLocks/>
          </p:cNvSpPr>
          <p:nvPr/>
        </p:nvSpPr>
        <p:spPr>
          <a:xfrm>
            <a:off x="5722714" y="599953"/>
            <a:ext cx="6174418" cy="994022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/>
            <a:r>
              <a:rPr lang="nl-NL" sz="3492" b="1" dirty="0" err="1">
                <a:solidFill>
                  <a:schemeClr val="bg1"/>
                </a:solidFill>
              </a:rPr>
              <a:t>Income</a:t>
            </a:r>
            <a:r>
              <a:rPr lang="nl-NL" sz="3492" b="1" dirty="0">
                <a:solidFill>
                  <a:schemeClr val="bg1"/>
                </a:solidFill>
              </a:rPr>
              <a:t> </a:t>
            </a:r>
            <a:r>
              <a:rPr lang="nl-NL" sz="3492" b="1" dirty="0" err="1">
                <a:solidFill>
                  <a:schemeClr val="bg1"/>
                </a:solidFill>
              </a:rPr>
              <a:t>inequality</a:t>
            </a:r>
            <a:r>
              <a:rPr lang="nl-NL" sz="3492" b="1" dirty="0">
                <a:solidFill>
                  <a:schemeClr val="bg1"/>
                </a:solidFill>
              </a:rPr>
              <a:t> in </a:t>
            </a:r>
            <a:r>
              <a:rPr lang="nl-NL" sz="3492" b="1" dirty="0" err="1">
                <a:solidFill>
                  <a:schemeClr val="bg1"/>
                </a:solidFill>
              </a:rPr>
              <a:t>the</a:t>
            </a:r>
            <a:r>
              <a:rPr lang="nl-NL" sz="3492" b="1" dirty="0">
                <a:solidFill>
                  <a:schemeClr val="bg1"/>
                </a:solidFill>
              </a:rPr>
              <a:t> Vietnam Mekong Delta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4A1A-0057-5949-AFD8-1FA4483A9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0210" y="3428554"/>
            <a:ext cx="1174273" cy="117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0F960-1C24-9041-99A7-14B01612AA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5" t="11617" r="25" b="12817"/>
          <a:stretch/>
        </p:blipFill>
        <p:spPr>
          <a:xfrm>
            <a:off x="10230211" y="4856359"/>
            <a:ext cx="1174272" cy="11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FC9C07-D80B-F34A-96E8-C464A25BB989}"/>
              </a:ext>
            </a:extLst>
          </p:cNvPr>
          <p:cNvSpPr txBox="1">
            <a:spLocks/>
          </p:cNvSpPr>
          <p:nvPr/>
        </p:nvSpPr>
        <p:spPr>
          <a:xfrm>
            <a:off x="7400384" y="3822949"/>
            <a:ext cx="2638618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 err="1">
                <a:solidFill>
                  <a:schemeClr val="bg1"/>
                </a:solidFill>
              </a:rPr>
              <a:t>Bramka</a:t>
            </a:r>
            <a:r>
              <a:rPr lang="nl-NL" sz="2000" b="1" dirty="0">
                <a:solidFill>
                  <a:schemeClr val="bg1"/>
                </a:solidFill>
              </a:rPr>
              <a:t> Arga </a:t>
            </a:r>
            <a:r>
              <a:rPr lang="nl-NL" sz="2000" b="1" dirty="0" err="1">
                <a:solidFill>
                  <a:schemeClr val="bg1"/>
                </a:solidFill>
              </a:rPr>
              <a:t>Jafino</a:t>
            </a:r>
            <a:endParaRPr lang="nl-NL" sz="2000" b="1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71B8B4-9E5E-A54E-9F86-D08C793FE85B}"/>
              </a:ext>
            </a:extLst>
          </p:cNvPr>
          <p:cNvSpPr txBox="1">
            <a:spLocks/>
          </p:cNvSpPr>
          <p:nvPr/>
        </p:nvSpPr>
        <p:spPr>
          <a:xfrm>
            <a:off x="7715696" y="5250419"/>
            <a:ext cx="2323306" cy="385481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l-NL" sz="4400" b="0" kern="12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nl-NL" sz="2000" b="1" dirty="0">
                <a:solidFill>
                  <a:schemeClr val="bg1"/>
                </a:solidFill>
              </a:rPr>
              <a:t>Maaike van Aalst</a:t>
            </a:r>
          </a:p>
        </p:txBody>
      </p:sp>
    </p:spTree>
    <p:extLst>
      <p:ext uri="{BB962C8B-B14F-4D97-AF65-F5344CB8AC3E}">
        <p14:creationId xmlns:p14="http://schemas.microsoft.com/office/powerpoint/2010/main" val="118698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2B041C-4BD6-BB4C-B379-F59211509FE9}"/>
              </a:ext>
            </a:extLst>
          </p:cNvPr>
          <p:cNvGrpSpPr/>
          <p:nvPr/>
        </p:nvGrpSpPr>
        <p:grpSpPr>
          <a:xfrm>
            <a:off x="8299497" y="3263149"/>
            <a:ext cx="3047629" cy="2063991"/>
            <a:chOff x="7432735" y="2886144"/>
            <a:chExt cx="3840223" cy="26007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26370C-AC79-8743-A142-3EB916D11797}"/>
                </a:ext>
              </a:extLst>
            </p:cNvPr>
            <p:cNvSpPr txBox="1"/>
            <p:nvPr/>
          </p:nvSpPr>
          <p:spPr>
            <a:xfrm>
              <a:off x="7432735" y="2886144"/>
              <a:ext cx="3840223" cy="8919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00A6D6"/>
                  </a:solidFill>
                </a:rPr>
                <a:t>Performance indicators</a:t>
              </a:r>
            </a:p>
            <a:p>
              <a:pPr algn="r"/>
              <a:r>
                <a:rPr lang="en-US" sz="2000" dirty="0"/>
                <a:t>District level profitability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145A406-B1F1-6A41-AA55-602C8737D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44" r="19786"/>
            <a:stretch/>
          </p:blipFill>
          <p:spPr>
            <a:xfrm>
              <a:off x="8295509" y="3918260"/>
              <a:ext cx="2114673" cy="1568657"/>
            </a:xfrm>
            <a:prstGeom prst="rect">
              <a:avLst/>
            </a:prstGeom>
            <a:noFill/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1E9563-F3C0-9C46-BB34-1B35D1DFB446}"/>
              </a:ext>
            </a:extLst>
          </p:cNvPr>
          <p:cNvSpPr/>
          <p:nvPr/>
        </p:nvSpPr>
        <p:spPr>
          <a:xfrm>
            <a:off x="3772287" y="3048253"/>
            <a:ext cx="4323184" cy="2920664"/>
          </a:xfrm>
          <a:prstGeom prst="roundRect">
            <a:avLst/>
          </a:prstGeom>
          <a:noFill/>
          <a:ln w="28575"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5212-1723-7947-88CF-18D2ED9EED5E}"/>
              </a:ext>
            </a:extLst>
          </p:cNvPr>
          <p:cNvSpPr txBox="1"/>
          <p:nvPr/>
        </p:nvSpPr>
        <p:spPr>
          <a:xfrm>
            <a:off x="4039770" y="5533146"/>
            <a:ext cx="378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Integrated assessment 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B39A3E6-BC11-F141-A1B3-C45BB563A85A}"/>
              </a:ext>
            </a:extLst>
          </p:cNvPr>
          <p:cNvSpPr/>
          <p:nvPr/>
        </p:nvSpPr>
        <p:spPr>
          <a:xfrm>
            <a:off x="3343581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10EDEE5-EFFF-E64B-B5C1-22A033167262}"/>
              </a:ext>
            </a:extLst>
          </p:cNvPr>
          <p:cNvSpPr/>
          <p:nvPr/>
        </p:nvSpPr>
        <p:spPr>
          <a:xfrm>
            <a:off x="8115986" y="3782273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9D86414-D90B-A647-BA66-323DC71783F3}"/>
              </a:ext>
            </a:extLst>
          </p:cNvPr>
          <p:cNvSpPr/>
          <p:nvPr/>
        </p:nvSpPr>
        <p:spPr>
          <a:xfrm rot="5400000">
            <a:off x="5628803" y="2169712"/>
            <a:ext cx="273197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531FE9-44E3-154B-A990-E127BD61BFE9}"/>
              </a:ext>
            </a:extLst>
          </p:cNvPr>
          <p:cNvGrpSpPr/>
          <p:nvPr/>
        </p:nvGrpSpPr>
        <p:grpSpPr>
          <a:xfrm>
            <a:off x="4039770" y="3209276"/>
            <a:ext cx="3691990" cy="2429524"/>
            <a:chOff x="3523269" y="3098474"/>
            <a:chExt cx="3555670" cy="21600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03A220-8359-294D-88C0-67327EA5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269" y="3098474"/>
              <a:ext cx="3555670" cy="216008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93ABB8-67D3-2642-81D7-A50DDA7A5814}"/>
                </a:ext>
              </a:extLst>
            </p:cNvPr>
            <p:cNvSpPr/>
            <p:nvPr/>
          </p:nvSpPr>
          <p:spPr>
            <a:xfrm>
              <a:off x="3800475" y="4401367"/>
              <a:ext cx="502920" cy="2296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52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027AA3B-43FB-EF47-9E28-25C9EBE23EBF}"/>
              </a:ext>
            </a:extLst>
          </p:cNvPr>
          <p:cNvSpPr txBox="1"/>
          <p:nvPr/>
        </p:nvSpPr>
        <p:spPr>
          <a:xfrm>
            <a:off x="844874" y="3263149"/>
            <a:ext cx="24625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6D6"/>
                </a:solidFill>
              </a:rPr>
              <a:t>Uncertainties</a:t>
            </a:r>
          </a:p>
          <a:p>
            <a:r>
              <a:rPr lang="en-US" sz="2000" dirty="0"/>
              <a:t>river discharge</a:t>
            </a:r>
          </a:p>
          <a:p>
            <a:r>
              <a:rPr lang="en-US" sz="2000" dirty="0"/>
              <a:t>upstream dam</a:t>
            </a:r>
            <a:br>
              <a:rPr lang="en-US" sz="2000" dirty="0"/>
            </a:br>
            <a:r>
              <a:rPr lang="en-US" sz="2000" dirty="0"/>
              <a:t>development</a:t>
            </a:r>
          </a:p>
          <a:p>
            <a:r>
              <a:rPr lang="en-US" sz="2000" dirty="0"/>
              <a:t>farming preferences</a:t>
            </a:r>
          </a:p>
          <a:p>
            <a:r>
              <a:rPr lang="en-US" sz="2000" dirty="0"/>
              <a:t>drought impacts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0FFB66-BA2D-0440-A57C-AF3F7534F047}"/>
              </a:ext>
            </a:extLst>
          </p:cNvPr>
          <p:cNvSpPr txBox="1"/>
          <p:nvPr/>
        </p:nvSpPr>
        <p:spPr>
          <a:xfrm>
            <a:off x="4490854" y="1087252"/>
            <a:ext cx="25490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A6D6"/>
                </a:solidFill>
              </a:rPr>
              <a:t>Adaptation policies</a:t>
            </a:r>
          </a:p>
          <a:p>
            <a:pPr algn="ctr"/>
            <a:r>
              <a:rPr lang="en-US" sz="2000" dirty="0"/>
              <a:t>more high dikes</a:t>
            </a:r>
          </a:p>
          <a:p>
            <a:pPr algn="ctr"/>
            <a:r>
              <a:rPr lang="en-US" sz="2000" dirty="0"/>
              <a:t>less high dikes</a:t>
            </a:r>
          </a:p>
          <a:p>
            <a:pPr algn="ctr"/>
            <a:r>
              <a:rPr lang="en-US" sz="2000" dirty="0"/>
              <a:t>fertilizer subsidies</a:t>
            </a:r>
          </a:p>
          <a:p>
            <a:pPr algn="ctr"/>
            <a:r>
              <a:rPr lang="en-US" sz="2000" dirty="0"/>
              <a:t>seed upgrade</a:t>
            </a:r>
          </a:p>
        </p:txBody>
      </p:sp>
    </p:spTree>
    <p:extLst>
      <p:ext uri="{BB962C8B-B14F-4D97-AF65-F5344CB8AC3E}">
        <p14:creationId xmlns:p14="http://schemas.microsoft.com/office/powerpoint/2010/main" val="25289701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</p:spTree>
    <p:extLst>
      <p:ext uri="{BB962C8B-B14F-4D97-AF65-F5344CB8AC3E}">
        <p14:creationId xmlns:p14="http://schemas.microsoft.com/office/powerpoint/2010/main" val="232392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82D7EC5-5195-AF43-93EF-93072DE56401}"/>
              </a:ext>
            </a:extLst>
          </p:cNvPr>
          <p:cNvGrpSpPr>
            <a:grpSpLocks noChangeAspect="1"/>
          </p:cNvGrpSpPr>
          <p:nvPr/>
        </p:nvGrpSpPr>
        <p:grpSpPr>
          <a:xfrm>
            <a:off x="961139" y="2112704"/>
            <a:ext cx="1660141" cy="4023769"/>
            <a:chOff x="1660473" y="358912"/>
            <a:chExt cx="2466311" cy="59777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65320-F7BD-EA4F-A8FF-546FCF3F4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08" r="84485"/>
            <a:stretch/>
          </p:blipFill>
          <p:spPr>
            <a:xfrm>
              <a:off x="1660473" y="2158896"/>
              <a:ext cx="1245053" cy="90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A5295-AD36-D647-8F3C-8573E9DF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72" t="15693" r="33483"/>
            <a:stretch/>
          </p:blipFill>
          <p:spPr>
            <a:xfrm>
              <a:off x="2858805" y="1792040"/>
              <a:ext cx="1226990" cy="900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2D047D-702A-0242-AF16-91468703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2969247" y="4500467"/>
              <a:ext cx="1100558" cy="90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861368-56DE-2145-B872-4E003B490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6388" r="26319" b="51230"/>
            <a:stretch/>
          </p:blipFill>
          <p:spPr>
            <a:xfrm>
              <a:off x="1734912" y="358912"/>
              <a:ext cx="1157957" cy="90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340FA5-DD3F-6544-8EA0-1EC4295C51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2940205" y="5436635"/>
              <a:ext cx="1151612" cy="90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08D620-7F3E-F94B-A566-945A1C4E9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6388" r="51566" b="51230"/>
            <a:stretch/>
          </p:blipFill>
          <p:spPr>
            <a:xfrm>
              <a:off x="2912268" y="3600467"/>
              <a:ext cx="1214516" cy="90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836E5-35F7-834F-AC74-70E5589CB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54109" r="51566" b="3737"/>
            <a:stretch/>
          </p:blipFill>
          <p:spPr>
            <a:xfrm>
              <a:off x="2877703" y="2642899"/>
              <a:ext cx="1221081" cy="90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247BE0-80F0-9B46-A64E-71CD8C45D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1715511" y="2946981"/>
              <a:ext cx="1196757" cy="90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4D36DF7-9D8A-8845-AF56-FC219F17F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9" t="6388" r="992" b="51230"/>
            <a:stretch/>
          </p:blipFill>
          <p:spPr>
            <a:xfrm>
              <a:off x="1707193" y="3853537"/>
              <a:ext cx="1151612" cy="9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38205B-C96F-D843-A64B-9451C024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5" t="54109" r="77167" b="3737"/>
            <a:stretch/>
          </p:blipFill>
          <p:spPr>
            <a:xfrm>
              <a:off x="2930027" y="867588"/>
              <a:ext cx="1196757" cy="900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CCE47E-0824-4540-B5CA-7EAB65287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66" t="55408" r="26319"/>
            <a:stretch/>
          </p:blipFill>
          <p:spPr>
            <a:xfrm>
              <a:off x="1732720" y="1254206"/>
              <a:ext cx="1100558" cy="90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335D6A-1A9A-5345-8B73-D375AE30A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2" t="6571" r="77511" b="53326"/>
            <a:stretch/>
          </p:blipFill>
          <p:spPr>
            <a:xfrm>
              <a:off x="1732720" y="4745719"/>
              <a:ext cx="1222137" cy="89998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C29891-7A05-774D-9586-0510A8F84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84" y="2909349"/>
            <a:ext cx="4793240" cy="2834947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9E2BAF3-7787-974C-94A9-0E6AB2F501CB}"/>
              </a:ext>
            </a:extLst>
          </p:cNvPr>
          <p:cNvSpPr txBox="1"/>
          <p:nvPr/>
        </p:nvSpPr>
        <p:spPr>
          <a:xfrm>
            <a:off x="860783" y="1442863"/>
            <a:ext cx="1962653" cy="395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43K scenarios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796F6C-795B-A943-BCDA-579D74A48458}"/>
              </a:ext>
            </a:extLst>
          </p:cNvPr>
          <p:cNvSpPr txBox="1"/>
          <p:nvPr/>
        </p:nvSpPr>
        <p:spPr>
          <a:xfrm>
            <a:off x="4007559" y="1443800"/>
            <a:ext cx="2135521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archetypical</a:t>
            </a:r>
          </a:p>
          <a:p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income patterns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1D7FC-E5ED-2940-98D2-2F558C5538BB}"/>
              </a:ext>
            </a:extLst>
          </p:cNvPr>
          <p:cNvSpPr txBox="1"/>
          <p:nvPr/>
        </p:nvSpPr>
        <p:spPr>
          <a:xfrm>
            <a:off x="7460285" y="1442863"/>
            <a:ext cx="4302037" cy="100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tree mapping uncertainties and policies</a:t>
            </a:r>
            <a:b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969" b="1" dirty="0">
                <a:solidFill>
                  <a:srgbClr val="00A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types of income patterns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63923B2C-376D-2D48-89ED-9C6FF8A1F95F}"/>
              </a:ext>
            </a:extLst>
          </p:cNvPr>
          <p:cNvSpPr/>
          <p:nvPr/>
        </p:nvSpPr>
        <p:spPr>
          <a:xfrm>
            <a:off x="3599368" y="331492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02413807-60BD-0F49-B54E-60A49D86E6B9}"/>
              </a:ext>
            </a:extLst>
          </p:cNvPr>
          <p:cNvSpPr/>
          <p:nvPr/>
        </p:nvSpPr>
        <p:spPr>
          <a:xfrm>
            <a:off x="6514196" y="3236236"/>
            <a:ext cx="408191" cy="1452624"/>
          </a:xfrm>
          <a:prstGeom prst="rightArrow">
            <a:avLst/>
          </a:prstGeom>
          <a:solidFill>
            <a:srgbClr val="00A6D6"/>
          </a:solidFill>
          <a:ln>
            <a:solidFill>
              <a:srgbClr val="00A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2">
              <a:solidFill>
                <a:srgbClr val="00A6D6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FDA0E7-C762-794C-888F-03184A15C4F5}"/>
              </a:ext>
            </a:extLst>
          </p:cNvPr>
          <p:cNvGrpSpPr>
            <a:grpSpLocks noChangeAspect="1"/>
          </p:cNvGrpSpPr>
          <p:nvPr/>
        </p:nvGrpSpPr>
        <p:grpSpPr>
          <a:xfrm>
            <a:off x="4675046" y="2354096"/>
            <a:ext cx="990200" cy="3914070"/>
            <a:chOff x="4541837" y="-1836369"/>
            <a:chExt cx="2438400" cy="9638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4E7A2E-2690-584C-B295-7ADA4F5A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1837" y="2024431"/>
              <a:ext cx="2438400" cy="1930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5BBA32D-FB19-FE44-A29E-75A3D817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41837" y="-1836369"/>
              <a:ext cx="2438400" cy="1930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9283BC4-1981-E64B-836B-534073344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837" y="94031"/>
              <a:ext cx="2438400" cy="1930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CE70941-207D-6842-9683-859614226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41837" y="3941355"/>
              <a:ext cx="2438400" cy="1930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D59FA0-784D-4941-9420-50026B066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41837" y="5871755"/>
              <a:ext cx="2438400" cy="1930400"/>
            </a:xfrm>
            <a:prstGeom prst="rect">
              <a:avLst/>
            </a:prstGeom>
          </p:spPr>
        </p:pic>
      </p:grpSp>
      <p:sp>
        <p:nvSpPr>
          <p:cNvPr id="14" name="Title 13">
            <a:extLst>
              <a:ext uri="{FF2B5EF4-FFF2-40B4-BE49-F238E27FC236}">
                <a16:creationId xmlns:a16="http://schemas.microsoft.com/office/drawing/2014/main" id="{763B584D-5C38-3E4A-A096-8D1B8744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can income patterns change?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7930ED5-117F-E043-964D-1F2EA4DF64D2}"/>
              </a:ext>
            </a:extLst>
          </p:cNvPr>
          <p:cNvCxnSpPr>
            <a:cxnSpLocks/>
          </p:cNvCxnSpPr>
          <p:nvPr/>
        </p:nvCxnSpPr>
        <p:spPr>
          <a:xfrm>
            <a:off x="9608708" y="3169428"/>
            <a:ext cx="0" cy="290996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B39052-FE3E-AA44-B9CC-E73F7B4F0D0F}"/>
              </a:ext>
            </a:extLst>
          </p:cNvPr>
          <p:cNvCxnSpPr>
            <a:cxnSpLocks/>
          </p:cNvCxnSpPr>
          <p:nvPr/>
        </p:nvCxnSpPr>
        <p:spPr>
          <a:xfrm>
            <a:off x="9683750" y="3627230"/>
            <a:ext cx="228600" cy="294682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58ABAF-B180-4547-9812-7F8ECB927C55}"/>
              </a:ext>
            </a:extLst>
          </p:cNvPr>
          <p:cNvCxnSpPr>
            <a:cxnSpLocks/>
          </p:cNvCxnSpPr>
          <p:nvPr/>
        </p:nvCxnSpPr>
        <p:spPr>
          <a:xfrm>
            <a:off x="10182910" y="4101257"/>
            <a:ext cx="491440" cy="273893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E085FB-37B1-464C-AE9B-C0B2D20E6BB5}"/>
              </a:ext>
            </a:extLst>
          </p:cNvPr>
          <p:cNvCxnSpPr>
            <a:cxnSpLocks/>
          </p:cNvCxnSpPr>
          <p:nvPr/>
        </p:nvCxnSpPr>
        <p:spPr>
          <a:xfrm>
            <a:off x="10843310" y="4597590"/>
            <a:ext cx="0" cy="302908"/>
          </a:xfrm>
          <a:prstGeom prst="line">
            <a:avLst/>
          </a:prstGeom>
          <a:ln w="38100">
            <a:solidFill>
              <a:srgbClr val="00B7D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5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3F08-79BC-F84B-A055-44B2BFC11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174" dirty="0"/>
              <a:t>How sensitive are rankings to normative assumptions?</a:t>
            </a:r>
          </a:p>
        </p:txBody>
      </p:sp>
      <p:pic>
        <p:nvPicPr>
          <p:cNvPr id="1025" name="Picture 1" descr="page13image20333792">
            <a:extLst>
              <a:ext uri="{FF2B5EF4-FFF2-40B4-BE49-F238E27FC236}">
                <a16:creationId xmlns:a16="http://schemas.microsoft.com/office/drawing/2014/main" id="{AE381038-E063-6842-A661-E62ECC359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20" y="1518463"/>
            <a:ext cx="10039229" cy="47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0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BB267-7B1A-A049-89E1-6F846CB5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4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0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9" y="87379"/>
            <a:ext cx="5569369" cy="63209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87170" y="6403496"/>
            <a:ext cx="6683243" cy="454504"/>
          </a:xfrm>
          <a:prstGeom prst="rect">
            <a:avLst/>
          </a:prstGeom>
          <a:noFill/>
        </p:spPr>
        <p:txBody>
          <a:bodyPr wrap="square" lIns="64283" tIns="32141" rIns="64283" bIns="32141" rtlCol="0">
            <a:spAutoFit/>
          </a:bodyPr>
          <a:lstStyle/>
          <a:p>
            <a:pPr algn="r"/>
            <a:r>
              <a:rPr lang="en-US" sz="1266" dirty="0">
                <a:solidFill>
                  <a:srgbClr val="A6A6A6"/>
                </a:solidFill>
              </a:rPr>
              <a:t>Kwakkel &amp; </a:t>
            </a:r>
            <a:r>
              <a:rPr lang="en-US" sz="1266" dirty="0" err="1">
                <a:solidFill>
                  <a:srgbClr val="A6A6A6"/>
                </a:solidFill>
              </a:rPr>
              <a:t>Haasnoot</a:t>
            </a:r>
            <a:r>
              <a:rPr lang="en-US" sz="1266" dirty="0">
                <a:solidFill>
                  <a:srgbClr val="A6A6A6"/>
                </a:solidFill>
              </a:rPr>
              <a:t> (2018) Supporting decision making under deep uncertainty: a synthesis of approaches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320589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65005-6323-8444-B36D-4C05974E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3245"/>
      </p:ext>
    </p:extLst>
  </p:cSld>
  <p:clrMapOvr>
    <a:masterClrMapping/>
  </p:clrMapOvr>
</p:sld>
</file>

<file path=ppt/theme/theme1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15198</TotalTime>
  <Words>2378</Words>
  <Application>Microsoft Macintosh PowerPoint</Application>
  <PresentationFormat>Widescreen</PresentationFormat>
  <Paragraphs>437</Paragraphs>
  <Slides>81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Arial Hebrew Light</vt:lpstr>
      <vt:lpstr>Calibri</vt:lpstr>
      <vt:lpstr>Courier</vt:lpstr>
      <vt:lpstr>Courier New</vt:lpstr>
      <vt:lpstr>Helvetica Neue</vt:lpstr>
      <vt:lpstr>Roboto Slab</vt:lpstr>
      <vt:lpstr>source-serif-pro</vt:lpstr>
      <vt:lpstr>Tahoma</vt:lpstr>
      <vt:lpstr>Wingdings</vt:lpstr>
      <vt:lpstr>TU Delft</vt:lpstr>
      <vt:lpstr>Document</vt:lpstr>
      <vt:lpstr>PowerPoint Presentation</vt:lpstr>
      <vt:lpstr>Problem 1</vt:lpstr>
      <vt:lpstr>Problem 2</vt:lpstr>
      <vt:lpstr>So what is deep uncertainty?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models?</vt:lpstr>
      <vt:lpstr>Decision-making under deep uncertainty</vt:lpstr>
      <vt:lpstr>Aiding decision making</vt:lpstr>
      <vt:lpstr>What is the role of models in decision making? </vt:lpstr>
      <vt:lpstr>PowerPoint Presentation</vt:lpstr>
      <vt:lpstr>Computer assisted reasoning </vt:lpstr>
      <vt:lpstr>Adaptive planning</vt:lpstr>
      <vt:lpstr>Adaptation pathways</vt:lpstr>
      <vt:lpstr> Exploratory scenario thinking</vt:lpstr>
      <vt:lpstr>PowerPoint Presentation</vt:lpstr>
      <vt:lpstr>XLRM framework</vt:lpstr>
      <vt:lpstr>Running a model as a function</vt:lpstr>
      <vt:lpstr>Exploratory modelling in a nutshell</vt:lpstr>
      <vt:lpstr>Exploratory modelling in a nutshell</vt:lpstr>
      <vt:lpstr>Exploratory modelling in a nutshell</vt:lpstr>
      <vt:lpstr>Exploratory modelling in a nutshell: scenario discovery</vt:lpstr>
      <vt:lpstr>Exploratory modelling in a nutshell: scenario discovery</vt:lpstr>
      <vt:lpstr>Exploratory modelling in a nutshell: scenario discovery</vt:lpstr>
      <vt:lpstr>Exploratory modelling in a nutshell: scenario discovery</vt:lpstr>
      <vt:lpstr>Manual scenario discovery exercise</vt:lpstr>
      <vt:lpstr>PowerPoint Presentation</vt:lpstr>
      <vt:lpstr>PowerPoint Presentation</vt:lpstr>
      <vt:lpstr>Scenario Discovery</vt:lpstr>
      <vt:lpstr>Subspace partitioning</vt:lpstr>
      <vt:lpstr>PRIM</vt:lpstr>
      <vt:lpstr>PRIM</vt:lpstr>
      <vt:lpstr>PowerPoint Presentation</vt:lpstr>
      <vt:lpstr>PowerPoint Presentation</vt:lpstr>
      <vt:lpstr>Scenario Discovery</vt:lpstr>
      <vt:lpstr>Scenario discovery for designing adaptation pathways</vt:lpstr>
      <vt:lpstr>Scenario Discovery excercise</vt:lpstr>
      <vt:lpstr>Working with Google Colab</vt:lpstr>
      <vt:lpstr>EMA workbench: a python library for RDM</vt:lpstr>
      <vt:lpstr>PowerPoint Presentation</vt:lpstr>
      <vt:lpstr>PowerPoint Presentation</vt:lpstr>
      <vt:lpstr>PowerPoint Presentation</vt:lpstr>
      <vt:lpstr>Working with Google Colab</vt:lpstr>
      <vt:lpstr>Introduction to RDM</vt:lpstr>
      <vt:lpstr>Robust Decision Making</vt:lpstr>
      <vt:lpstr>Experimental designs</vt:lpstr>
      <vt:lpstr>How does a Latin Hypercube work?</vt:lpstr>
      <vt:lpstr>How does a Latin Hypercube work?</vt:lpstr>
      <vt:lpstr>How does a Latin Hypercube work?</vt:lpstr>
      <vt:lpstr>How does a Latin Hypercube work?</vt:lpstr>
      <vt:lpstr>Choosing a distribution</vt:lpstr>
      <vt:lpstr>RDM exercise</vt:lpstr>
      <vt:lpstr>Shallow lake problem</vt:lpstr>
      <vt:lpstr>XLRM structuring of shallow lake problem</vt:lpstr>
      <vt:lpstr>Working with Google Colab</vt:lpstr>
      <vt:lpstr>Workflow</vt:lpstr>
      <vt:lpstr>Robustness metrics</vt:lpstr>
      <vt:lpstr>PowerPoint Presentation</vt:lpstr>
      <vt:lpstr>Robustness metrics</vt:lpstr>
      <vt:lpstr>3 families of robustness metrics</vt:lpstr>
      <vt:lpstr>Robustness calculation</vt:lpstr>
      <vt:lpstr>PowerPoint Presentation</vt:lpstr>
      <vt:lpstr>MORDM exercise continued</vt:lpstr>
      <vt:lpstr>Example: Competitive position of the Port of Rotterdam</vt:lpstr>
      <vt:lpstr>The world container model</vt:lpstr>
      <vt:lpstr>Major uncertainties that might impact the port of Rotterdam</vt:lpstr>
      <vt:lpstr>Identification of vulnerabilities under what conditions does Rotterdam lose throughput?</vt:lpstr>
      <vt:lpstr>Identification of vulnerabilities under what conditions does Rotterdam lose throughput?</vt:lpstr>
      <vt:lpstr>Worst case discovery</vt:lpstr>
      <vt:lpstr>Worst case discovery</vt:lpstr>
      <vt:lpstr>PowerPoint Presentation</vt:lpstr>
      <vt:lpstr>PowerPoint Presentation</vt:lpstr>
      <vt:lpstr>How can income patterns change?</vt:lpstr>
      <vt:lpstr>How can income patterns change?</vt:lpstr>
      <vt:lpstr>How sensitive are rankings to normative assumptions?</vt:lpstr>
      <vt:lpstr>Closing remarks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>MADE BY PPTSOLUTIONS.NL</dc:subject>
  <dc:creator>Jelle de Korte</dc:creator>
  <cp:keywords/>
  <cp:lastModifiedBy>Jan Kwakkel - TBM</cp:lastModifiedBy>
  <cp:revision>354</cp:revision>
  <dcterms:created xsi:type="dcterms:W3CDTF">2017-01-18T13:00:15Z</dcterms:created>
  <dcterms:modified xsi:type="dcterms:W3CDTF">2023-03-07T07:59:26Z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8965909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